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Play"/>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UHXFAmWDqStm26caLep6puhG8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bold.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lay-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efe24eb5a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3efe24eb5a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t>Paper submission citation</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Slide 2: True/False AI Feedback**</a:t>
            </a:r>
            <a:endParaRPr sz="1000"/>
          </a:p>
          <a:p>
            <a:pPr indent="0" lvl="0" marL="0" rtl="0" algn="l">
              <a:lnSpc>
                <a:spcPct val="115000"/>
              </a:lnSpc>
              <a:spcBef>
                <a:spcPts val="0"/>
              </a:spcBef>
              <a:spcAft>
                <a:spcPts val="0"/>
              </a:spcAft>
              <a:buClr>
                <a:schemeClr val="dk1"/>
              </a:buClr>
              <a:buSzPts val="1100"/>
              <a:buFont typeface="Arial"/>
              <a:buNone/>
            </a:pPr>
            <a:r>
              <a:rPr lang="en-US" sz="1000"/>
              <a:t>- Intentional imperfect AI responses</a:t>
            </a:r>
            <a:endParaRPr sz="1000"/>
          </a:p>
          <a:p>
            <a:pPr indent="0" lvl="0" marL="0" rtl="0" algn="l">
              <a:lnSpc>
                <a:spcPct val="115000"/>
              </a:lnSpc>
              <a:spcBef>
                <a:spcPts val="0"/>
              </a:spcBef>
              <a:spcAft>
                <a:spcPts val="0"/>
              </a:spcAft>
              <a:buClr>
                <a:schemeClr val="dk1"/>
              </a:buClr>
              <a:buSzPts val="1100"/>
              <a:buFont typeface="Arial"/>
              <a:buNone/>
            </a:pPr>
            <a:r>
              <a:rPr lang="en-US" sz="1000"/>
              <a:t>- Students critically evaluate feedback</a:t>
            </a:r>
            <a:endParaRPr sz="1000"/>
          </a:p>
          <a:p>
            <a:pPr indent="0" lvl="0" marL="0" rtl="0" algn="l">
              <a:lnSpc>
                <a:spcPct val="115000"/>
              </a:lnSpc>
              <a:spcBef>
                <a:spcPts val="0"/>
              </a:spcBef>
              <a:spcAft>
                <a:spcPts val="0"/>
              </a:spcAft>
              <a:buClr>
                <a:schemeClr val="dk1"/>
              </a:buClr>
              <a:buSzPts val="1100"/>
              <a:buFont typeface="Arial"/>
              <a:buNone/>
            </a:pPr>
            <a:r>
              <a:rPr lang="en-US" sz="1000"/>
              <a:t>- Increased student material engagement</a:t>
            </a:r>
            <a:endParaRPr sz="1000"/>
          </a:p>
          <a:p>
            <a:pPr indent="0" lvl="0" marL="0" rtl="0" algn="l">
              <a:lnSpc>
                <a:spcPct val="115000"/>
              </a:lnSpc>
              <a:spcBef>
                <a:spcPts val="0"/>
              </a:spcBef>
              <a:spcAft>
                <a:spcPts val="0"/>
              </a:spcAft>
              <a:buClr>
                <a:schemeClr val="dk1"/>
              </a:buClr>
              <a:buSzPts val="1100"/>
              <a:buFont typeface="Arial"/>
              <a:buNone/>
            </a:pPr>
            <a:r>
              <a:rPr lang="en-US" sz="1000"/>
              <a:t>- Cross-disciplinary teaching insights</a:t>
            </a:r>
            <a:endParaRPr/>
          </a:p>
        </p:txBody>
      </p:sp>
      <p:sp>
        <p:nvSpPr>
          <p:cNvPr id="186" name="Google Shape;186;g33efe24eb5a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efe24eb5a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33efe24eb5a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33efe24eb5a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efe24eb5a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33efe24eb5a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33efe24eb5a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efe24eb5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3efe24eb5a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33efe24eb5a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efe24eb5a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3efe24eb5a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Actively experiment AI methods</a:t>
            </a:r>
            <a:endParaRPr sz="1000"/>
          </a:p>
          <a:p>
            <a:pPr indent="0" lvl="0" marL="0" rtl="0" algn="l">
              <a:lnSpc>
                <a:spcPct val="115000"/>
              </a:lnSpc>
              <a:spcBef>
                <a:spcPts val="0"/>
              </a:spcBef>
              <a:spcAft>
                <a:spcPts val="0"/>
              </a:spcAft>
              <a:buClr>
                <a:schemeClr val="dk1"/>
              </a:buClr>
              <a:buSzPts val="1100"/>
              <a:buFont typeface="Arial"/>
              <a:buNone/>
            </a:pPr>
            <a:r>
              <a:rPr lang="en-US" sz="1000"/>
              <a:t>- Foster AI-enhanced student learning</a:t>
            </a:r>
            <a:endParaRPr sz="1000"/>
          </a:p>
          <a:p>
            <a:pPr indent="0" lvl="0" marL="0" rtl="0" algn="l">
              <a:lnSpc>
                <a:spcPct val="115000"/>
              </a:lnSpc>
              <a:spcBef>
                <a:spcPts val="0"/>
              </a:spcBef>
              <a:spcAft>
                <a:spcPts val="0"/>
              </a:spcAft>
              <a:buClr>
                <a:schemeClr val="dk1"/>
              </a:buClr>
              <a:buSzPts val="1100"/>
              <a:buFont typeface="Arial"/>
              <a:buNone/>
            </a:pPr>
            <a:r>
              <a:rPr lang="en-US" sz="1000"/>
              <a:t>- Join research-driven AI projects</a:t>
            </a:r>
            <a:endParaRPr sz="1000"/>
          </a:p>
          <a:p>
            <a:pPr indent="0" lvl="0" marL="0" rtl="0" algn="l">
              <a:lnSpc>
                <a:spcPct val="115000"/>
              </a:lnSpc>
              <a:spcBef>
                <a:spcPts val="0"/>
              </a:spcBef>
              <a:spcAft>
                <a:spcPts val="0"/>
              </a:spcAft>
              <a:buClr>
                <a:schemeClr val="dk1"/>
              </a:buClr>
              <a:buSzPts val="1100"/>
              <a:buFont typeface="Arial"/>
              <a:buNone/>
            </a:pPr>
            <a:r>
              <a:rPr lang="en-US" sz="1000"/>
              <a:t>- Embrace AI educational opportunities</a:t>
            </a:r>
            <a:endParaRPr sz="1000"/>
          </a:p>
          <a:p>
            <a:pPr indent="0" lvl="0" marL="0" rtl="0" algn="l">
              <a:lnSpc>
                <a:spcPct val="100000"/>
              </a:lnSpc>
              <a:spcBef>
                <a:spcPts val="0"/>
              </a:spcBef>
              <a:spcAft>
                <a:spcPts val="0"/>
              </a:spcAft>
              <a:buSzPts val="1400"/>
              <a:buNone/>
            </a:pPr>
            <a:r>
              <a:t/>
            </a:r>
            <a:endParaRPr/>
          </a:p>
          <a:p>
            <a:pPr indent="-342900" lvl="0" marL="457200" rtl="0" algn="l">
              <a:lnSpc>
                <a:spcPct val="100000"/>
              </a:lnSpc>
              <a:spcBef>
                <a:spcPts val="0"/>
              </a:spcBef>
              <a:spcAft>
                <a:spcPts val="0"/>
              </a:spcAft>
              <a:buClr>
                <a:schemeClr val="dk1"/>
              </a:buClr>
              <a:buSzPts val="1800"/>
              <a:buChar char="●"/>
            </a:pPr>
            <a:r>
              <a:rPr lang="en-US" sz="1800"/>
              <a:t>“</a:t>
            </a:r>
            <a:r>
              <a:rPr i="1" lang="en-US" sz="1800"/>
              <a:t>This convenience, while alluring, has a coercive quality, making it difficult to resist the temptation of a quick solution rather than wrestling with the problem myself. I appreciate its capabilities, but I can’t help but remain cautious of its growing presence and the long-term effects it may have on my learning and autonomy.</a:t>
            </a:r>
            <a:r>
              <a:rPr lang="en-US" sz="1800"/>
              <a:t>”</a:t>
            </a:r>
            <a:endParaRPr/>
          </a:p>
        </p:txBody>
      </p:sp>
      <p:sp>
        <p:nvSpPr>
          <p:cNvPr id="230" name="Google Shape;230;g33efe24eb5a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efe24eb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33efe24eb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daughters as a cornerstone of painting the picture</a:t>
            </a:r>
            <a:endParaRPr/>
          </a:p>
        </p:txBody>
      </p:sp>
      <p:sp>
        <p:nvSpPr>
          <p:cNvPr id="108" name="Google Shape;108;g33efe24eb5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efe24eb5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33efe24eb5a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2800"/>
              <a:t>Classroom of the future…</a:t>
            </a:r>
            <a:endParaRPr sz="14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rPr lang="en-US" sz="1000"/>
              <a:t>So let me paint a picture of education: a personalized learning assistant in the pocket of every student. “A blonde headed female who grew up in Boulder, CO and enjoys skiing and dogs is walking to her next class which is in aerodynamic propulsion and today’s topic is enthalpy and entropy analysis of a jet engine.” She gets a 7 minute personalized steam of short videos relating that topic to her interests whereas her friend who is from the Bayou outside new orleans gets a different podcast but still on the same subject. Same topic different learning styles but now both these students come to class prepared. And at the end of the podcast or video clip, they are presented with the same primer question, which they answer while walking into the lecture hall..and their responses using their own natural laungage are immediately compared to an expert evaluation, and sent to their course instructor so that she can talk about the results to open the course. The instructor doesn’t have to comb through 300 questions in a limited format like multiple choice and hope that the distractors are appropriate to capture the unique understandings of her 300 different student - the AI gleens and categorizes into the top 5 or 10 responses. Then when the student are leaving class they are presented with follow-up content that is unique to them, reinforcing the lecture and priming them for the example problems that are also unique to them given what their future career interests are. </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 **II. Vision: Personalized Education**</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**Slide 1: Student-Centered Learning**</a:t>
            </a:r>
            <a:endParaRPr sz="1000"/>
          </a:p>
          <a:p>
            <a:pPr indent="0" lvl="0" marL="0" rtl="0" algn="l">
              <a:lnSpc>
                <a:spcPct val="115000"/>
              </a:lnSpc>
              <a:spcBef>
                <a:spcPts val="0"/>
              </a:spcBef>
              <a:spcAft>
                <a:spcPts val="0"/>
              </a:spcAft>
              <a:buClr>
                <a:schemeClr val="dk1"/>
              </a:buClr>
              <a:buSzPts val="1100"/>
              <a:buFont typeface="Arial"/>
              <a:buNone/>
            </a:pPr>
            <a:r>
              <a:rPr lang="en-US" sz="1000"/>
              <a:t>- Personalized educational content</a:t>
            </a:r>
            <a:endParaRPr sz="1000"/>
          </a:p>
          <a:p>
            <a:pPr indent="0" lvl="0" marL="0" rtl="0" algn="l">
              <a:lnSpc>
                <a:spcPct val="115000"/>
              </a:lnSpc>
              <a:spcBef>
                <a:spcPts val="0"/>
              </a:spcBef>
              <a:spcAft>
                <a:spcPts val="0"/>
              </a:spcAft>
              <a:buClr>
                <a:schemeClr val="dk1"/>
              </a:buClr>
              <a:buSzPts val="1100"/>
              <a:buFont typeface="Arial"/>
              <a:buNone/>
            </a:pPr>
            <a:r>
              <a:rPr lang="en-US" sz="1000"/>
              <a:t>- Tailored student interest approach</a:t>
            </a:r>
            <a:endParaRPr sz="1000"/>
          </a:p>
          <a:p>
            <a:pPr indent="0" lvl="0" marL="0" rtl="0" algn="l">
              <a:lnSpc>
                <a:spcPct val="115000"/>
              </a:lnSpc>
              <a:spcBef>
                <a:spcPts val="0"/>
              </a:spcBef>
              <a:spcAft>
                <a:spcPts val="0"/>
              </a:spcAft>
              <a:buClr>
                <a:schemeClr val="dk1"/>
              </a:buClr>
              <a:buSzPts val="1100"/>
              <a:buFont typeface="Arial"/>
              <a:buNone/>
            </a:pPr>
            <a:r>
              <a:rPr lang="en-US" sz="1000"/>
              <a:t>- Different formats, same concept</a:t>
            </a:r>
            <a:endParaRPr sz="1000"/>
          </a:p>
          <a:p>
            <a:pPr indent="0" lvl="0" marL="0" rtl="0" algn="l">
              <a:lnSpc>
                <a:spcPct val="115000"/>
              </a:lnSpc>
              <a:spcBef>
                <a:spcPts val="0"/>
              </a:spcBef>
              <a:spcAft>
                <a:spcPts val="0"/>
              </a:spcAft>
              <a:buClr>
                <a:schemeClr val="dk1"/>
              </a:buClr>
              <a:buSzPts val="1100"/>
              <a:buFont typeface="Arial"/>
              <a:buNone/>
            </a:pPr>
            <a:r>
              <a:rPr lang="en-US" sz="1000"/>
              <a:t>- AI-driven prep efficiency</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**Slide 2: Real-Time Assessment**</a:t>
            </a:r>
            <a:endParaRPr sz="1000"/>
          </a:p>
          <a:p>
            <a:pPr indent="0" lvl="0" marL="0" rtl="0" algn="l">
              <a:lnSpc>
                <a:spcPct val="115000"/>
              </a:lnSpc>
              <a:spcBef>
                <a:spcPts val="0"/>
              </a:spcBef>
              <a:spcAft>
                <a:spcPts val="0"/>
              </a:spcAft>
              <a:buClr>
                <a:schemeClr val="dk1"/>
              </a:buClr>
              <a:buSzPts val="1100"/>
              <a:buFont typeface="Arial"/>
              <a:buNone/>
            </a:pPr>
            <a:r>
              <a:rPr lang="en-US" sz="1000"/>
              <a:t>- Pre-class primer questions</a:t>
            </a:r>
            <a:endParaRPr sz="1000"/>
          </a:p>
          <a:p>
            <a:pPr indent="0" lvl="0" marL="0" rtl="0" algn="l">
              <a:lnSpc>
                <a:spcPct val="115000"/>
              </a:lnSpc>
              <a:spcBef>
                <a:spcPts val="0"/>
              </a:spcBef>
              <a:spcAft>
                <a:spcPts val="0"/>
              </a:spcAft>
              <a:buClr>
                <a:schemeClr val="dk1"/>
              </a:buClr>
              <a:buSzPts val="1100"/>
              <a:buFont typeface="Arial"/>
              <a:buNone/>
            </a:pPr>
            <a:r>
              <a:rPr lang="en-US" sz="1000"/>
              <a:t>- Natural language student responses</a:t>
            </a:r>
            <a:endParaRPr sz="1000"/>
          </a:p>
          <a:p>
            <a:pPr indent="0" lvl="0" marL="0" rtl="0" algn="l">
              <a:lnSpc>
                <a:spcPct val="115000"/>
              </a:lnSpc>
              <a:spcBef>
                <a:spcPts val="0"/>
              </a:spcBef>
              <a:spcAft>
                <a:spcPts val="0"/>
              </a:spcAft>
              <a:buClr>
                <a:schemeClr val="dk1"/>
              </a:buClr>
              <a:buSzPts val="1100"/>
              <a:buFont typeface="Arial"/>
              <a:buNone/>
            </a:pPr>
            <a:r>
              <a:rPr lang="en-US" sz="1000"/>
              <a:t>- Instant instructor insight summary</a:t>
            </a:r>
            <a:endParaRPr sz="1000"/>
          </a:p>
          <a:p>
            <a:pPr indent="0" lvl="0" marL="0" rtl="0" algn="l">
              <a:lnSpc>
                <a:spcPct val="115000"/>
              </a:lnSpc>
              <a:spcBef>
                <a:spcPts val="0"/>
              </a:spcBef>
              <a:spcAft>
                <a:spcPts val="0"/>
              </a:spcAft>
              <a:buClr>
                <a:schemeClr val="dk1"/>
              </a:buClr>
              <a:buSzPts val="1100"/>
              <a:buFont typeface="Arial"/>
              <a:buNone/>
            </a:pPr>
            <a:r>
              <a:rPr lang="en-US" sz="1000"/>
              <a:t>- Post-class tailored reinforcement</a:t>
            </a:r>
            <a:endParaRPr/>
          </a:p>
        </p:txBody>
      </p:sp>
      <p:sp>
        <p:nvSpPr>
          <p:cNvPr id="117" name="Google Shape;117;g33efe24eb5a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efe24eb5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33efe24eb5a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t>Let’s focus first on the students as they engage with the material</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Slide 1: Student-Facing Examples**</a:t>
            </a:r>
            <a:endParaRPr sz="1000"/>
          </a:p>
          <a:p>
            <a:pPr indent="0" lvl="0" marL="0" rtl="0" algn="l">
              <a:lnSpc>
                <a:spcPct val="115000"/>
              </a:lnSpc>
              <a:spcBef>
                <a:spcPts val="0"/>
              </a:spcBef>
              <a:spcAft>
                <a:spcPts val="0"/>
              </a:spcAft>
              <a:buClr>
                <a:schemeClr val="dk1"/>
              </a:buClr>
              <a:buSzPts val="1100"/>
              <a:buFont typeface="Arial"/>
              <a:buNone/>
            </a:pPr>
            <a:r>
              <a:rPr lang="en-US" sz="1000"/>
              <a:t>- Custom AI explanations available</a:t>
            </a:r>
            <a:endParaRPr sz="1000"/>
          </a:p>
          <a:p>
            <a:pPr indent="0" lvl="0" marL="0" rtl="0" algn="l">
              <a:lnSpc>
                <a:spcPct val="115000"/>
              </a:lnSpc>
              <a:spcBef>
                <a:spcPts val="0"/>
              </a:spcBef>
              <a:spcAft>
                <a:spcPts val="0"/>
              </a:spcAft>
              <a:buClr>
                <a:schemeClr val="dk1"/>
              </a:buClr>
              <a:buSzPts val="1100"/>
              <a:buFont typeface="Arial"/>
              <a:buNone/>
            </a:pPr>
            <a:r>
              <a:rPr lang="en-US" sz="1000"/>
              <a:t>- NotebookLM personalized topics</a:t>
            </a:r>
            <a:endParaRPr sz="1000"/>
          </a:p>
          <a:p>
            <a:pPr indent="0" lvl="0" marL="0" rtl="0" algn="l">
              <a:lnSpc>
                <a:spcPct val="115000"/>
              </a:lnSpc>
              <a:spcBef>
                <a:spcPts val="0"/>
              </a:spcBef>
              <a:spcAft>
                <a:spcPts val="0"/>
              </a:spcAft>
              <a:buClr>
                <a:schemeClr val="dk1"/>
              </a:buClr>
              <a:buSzPts val="1100"/>
              <a:buFont typeface="Arial"/>
              <a:buNone/>
            </a:pPr>
            <a:r>
              <a:rPr lang="en-US" sz="1000"/>
              <a:t>- Reinforce student course engagement</a:t>
            </a:r>
            <a:endParaRPr sz="1000"/>
          </a:p>
          <a:p>
            <a:pPr indent="0" lvl="0" marL="0" rtl="0" algn="l">
              <a:lnSpc>
                <a:spcPct val="115000"/>
              </a:lnSpc>
              <a:spcBef>
                <a:spcPts val="0"/>
              </a:spcBef>
              <a:spcAft>
                <a:spcPts val="0"/>
              </a:spcAft>
              <a:buClr>
                <a:schemeClr val="dk1"/>
              </a:buClr>
              <a:buSzPts val="1100"/>
              <a:buFont typeface="Arial"/>
              <a:buNone/>
            </a:pPr>
            <a:r>
              <a:rPr lang="en-US" sz="1000"/>
              <a:t>- AI-generated follow-up questions</a:t>
            </a:r>
            <a:endParaRPr sz="1000"/>
          </a:p>
          <a:p>
            <a:pPr indent="0" lvl="0" marL="0" rtl="0" algn="l">
              <a:lnSpc>
                <a:spcPct val="100000"/>
              </a:lnSpc>
              <a:spcBef>
                <a:spcPts val="0"/>
              </a:spcBef>
              <a:spcAft>
                <a:spcPts val="0"/>
              </a:spcAft>
              <a:buSzPts val="1400"/>
              <a:buNone/>
            </a:pPr>
            <a:r>
              <a:t/>
            </a:r>
            <a:endParaRPr/>
          </a:p>
        </p:txBody>
      </p:sp>
      <p:sp>
        <p:nvSpPr>
          <p:cNvPr id="126" name="Google Shape;126;g33efe24eb5a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efe24eb5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3efe24eb5a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t>Slide 1: Student-Facing Examples**</a:t>
            </a:r>
            <a:endParaRPr sz="1000"/>
          </a:p>
          <a:p>
            <a:pPr indent="0" lvl="0" marL="0" rtl="0" algn="l">
              <a:lnSpc>
                <a:spcPct val="115000"/>
              </a:lnSpc>
              <a:spcBef>
                <a:spcPts val="0"/>
              </a:spcBef>
              <a:spcAft>
                <a:spcPts val="0"/>
              </a:spcAft>
              <a:buSzPts val="1100"/>
              <a:buNone/>
            </a:pPr>
            <a:r>
              <a:rPr lang="en-US" sz="1000"/>
              <a:t>- Custom AI explanations available</a:t>
            </a:r>
            <a:endParaRPr sz="1000"/>
          </a:p>
          <a:p>
            <a:pPr indent="0" lvl="0" marL="0" rtl="0" algn="l">
              <a:lnSpc>
                <a:spcPct val="115000"/>
              </a:lnSpc>
              <a:spcBef>
                <a:spcPts val="0"/>
              </a:spcBef>
              <a:spcAft>
                <a:spcPts val="0"/>
              </a:spcAft>
              <a:buSzPts val="1100"/>
              <a:buNone/>
            </a:pPr>
            <a:r>
              <a:rPr lang="en-US" sz="1000"/>
              <a:t>- NotebookLM personalized topics</a:t>
            </a:r>
            <a:endParaRPr sz="1000"/>
          </a:p>
          <a:p>
            <a:pPr indent="0" lvl="0" marL="0" rtl="0" algn="l">
              <a:lnSpc>
                <a:spcPct val="115000"/>
              </a:lnSpc>
              <a:spcBef>
                <a:spcPts val="0"/>
              </a:spcBef>
              <a:spcAft>
                <a:spcPts val="0"/>
              </a:spcAft>
              <a:buSzPts val="1100"/>
              <a:buNone/>
            </a:pPr>
            <a:r>
              <a:rPr lang="en-US" sz="1000"/>
              <a:t>- Reinforce student course engagement</a:t>
            </a:r>
            <a:endParaRPr sz="1000"/>
          </a:p>
          <a:p>
            <a:pPr indent="0" lvl="0" marL="0" rtl="0" algn="l">
              <a:lnSpc>
                <a:spcPct val="115000"/>
              </a:lnSpc>
              <a:spcBef>
                <a:spcPts val="0"/>
              </a:spcBef>
              <a:spcAft>
                <a:spcPts val="0"/>
              </a:spcAft>
              <a:buSzPts val="1100"/>
              <a:buNone/>
            </a:pPr>
            <a:r>
              <a:rPr lang="en-US" sz="1000"/>
              <a:t>- AI-generated follow-up questions</a:t>
            </a:r>
            <a:endParaRPr sz="1000"/>
          </a:p>
          <a:p>
            <a:pPr indent="0" lvl="0" marL="0" rtl="0" algn="l">
              <a:lnSpc>
                <a:spcPct val="100000"/>
              </a:lnSpc>
              <a:spcBef>
                <a:spcPts val="0"/>
              </a:spcBef>
              <a:spcAft>
                <a:spcPts val="0"/>
              </a:spcAft>
              <a:buSzPts val="1400"/>
              <a:buNone/>
            </a:pPr>
            <a:r>
              <a:t/>
            </a:r>
            <a:endParaRPr/>
          </a:p>
        </p:txBody>
      </p:sp>
      <p:sp>
        <p:nvSpPr>
          <p:cNvPr id="136" name="Google Shape;136;g33efe24eb5a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efe24eb5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3efe24eb5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3efe24eb5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efe24eb5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3efe24eb5a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AI-assisted grading systems</a:t>
            </a:r>
            <a:endParaRPr sz="1000"/>
          </a:p>
          <a:p>
            <a:pPr indent="0" lvl="0" marL="0" rtl="0" algn="l">
              <a:lnSpc>
                <a:spcPct val="115000"/>
              </a:lnSpc>
              <a:spcBef>
                <a:spcPts val="0"/>
              </a:spcBef>
              <a:spcAft>
                <a:spcPts val="0"/>
              </a:spcAft>
              <a:buClr>
                <a:schemeClr val="dk1"/>
              </a:buClr>
              <a:buSzPts val="1100"/>
              <a:buFont typeface="Arial"/>
              <a:buNone/>
            </a:pPr>
            <a:r>
              <a:rPr lang="en-US" sz="1000"/>
              <a:t>- FERPA-compliant local models</a:t>
            </a:r>
            <a:endParaRPr sz="1000"/>
          </a:p>
          <a:p>
            <a:pPr indent="0" lvl="0" marL="0" rtl="0" algn="l">
              <a:lnSpc>
                <a:spcPct val="115000"/>
              </a:lnSpc>
              <a:spcBef>
                <a:spcPts val="0"/>
              </a:spcBef>
              <a:spcAft>
                <a:spcPts val="0"/>
              </a:spcAft>
              <a:buClr>
                <a:schemeClr val="dk1"/>
              </a:buClr>
              <a:buSzPts val="1100"/>
              <a:buFont typeface="Arial"/>
              <a:buNone/>
            </a:pPr>
            <a:r>
              <a:rPr lang="en-US" sz="1000"/>
              <a:t>- Faster feedback, clearer insights</a:t>
            </a:r>
            <a:endParaRPr sz="1000"/>
          </a:p>
          <a:p>
            <a:pPr indent="0" lvl="0" marL="0" rtl="0" algn="l">
              <a:lnSpc>
                <a:spcPct val="115000"/>
              </a:lnSpc>
              <a:spcBef>
                <a:spcPts val="0"/>
              </a:spcBef>
              <a:spcAft>
                <a:spcPts val="0"/>
              </a:spcAft>
              <a:buClr>
                <a:schemeClr val="dk1"/>
              </a:buClr>
              <a:buSzPts val="1100"/>
              <a:buFont typeface="Arial"/>
              <a:buNone/>
            </a:pPr>
            <a:r>
              <a:rPr lang="en-US" sz="1000"/>
              <a:t>- Human-centered instructor support</a:t>
            </a:r>
            <a:endParaRPr sz="1000"/>
          </a:p>
          <a:p>
            <a:pPr indent="0" lvl="0" marL="0" rtl="0" algn="l">
              <a:lnSpc>
                <a:spcPct val="100000"/>
              </a:lnSpc>
              <a:spcBef>
                <a:spcPts val="0"/>
              </a:spcBef>
              <a:spcAft>
                <a:spcPts val="0"/>
              </a:spcAft>
              <a:buSzPts val="1400"/>
              <a:buNone/>
            </a:pPr>
            <a:r>
              <a:t/>
            </a:r>
            <a:endParaRPr/>
          </a:p>
        </p:txBody>
      </p:sp>
      <p:sp>
        <p:nvSpPr>
          <p:cNvPr id="159" name="Google Shape;159;g33efe24eb5a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efe24eb5a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33efe24eb5a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t>Add ASEE citation</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Slide 1: rAIphie Mini-Study**</a:t>
            </a:r>
            <a:endParaRPr sz="1000"/>
          </a:p>
          <a:p>
            <a:pPr indent="0" lvl="0" marL="0" rtl="0" algn="l">
              <a:lnSpc>
                <a:spcPct val="115000"/>
              </a:lnSpc>
              <a:spcBef>
                <a:spcPts val="0"/>
              </a:spcBef>
              <a:spcAft>
                <a:spcPts val="0"/>
              </a:spcAft>
              <a:buClr>
                <a:schemeClr val="dk1"/>
              </a:buClr>
              <a:buSzPts val="1100"/>
              <a:buFont typeface="Arial"/>
              <a:buNone/>
            </a:pPr>
            <a:r>
              <a:rPr lang="en-US" sz="1000"/>
              <a:t>- Students skeptical of AI</a:t>
            </a:r>
            <a:endParaRPr sz="1000"/>
          </a:p>
          <a:p>
            <a:pPr indent="0" lvl="0" marL="0" rtl="0" algn="l">
              <a:lnSpc>
                <a:spcPct val="115000"/>
              </a:lnSpc>
              <a:spcBef>
                <a:spcPts val="0"/>
              </a:spcBef>
              <a:spcAft>
                <a:spcPts val="0"/>
              </a:spcAft>
              <a:buClr>
                <a:schemeClr val="dk1"/>
              </a:buClr>
              <a:buSzPts val="1100"/>
              <a:buFont typeface="Arial"/>
              <a:buNone/>
            </a:pPr>
            <a:r>
              <a:rPr lang="en-US" sz="1000"/>
              <a:t>- Surprising AI utility discovered</a:t>
            </a:r>
            <a:endParaRPr sz="1000"/>
          </a:p>
          <a:p>
            <a:pPr indent="0" lvl="0" marL="0" rtl="0" algn="l">
              <a:lnSpc>
                <a:spcPct val="115000"/>
              </a:lnSpc>
              <a:spcBef>
                <a:spcPts val="0"/>
              </a:spcBef>
              <a:spcAft>
                <a:spcPts val="0"/>
              </a:spcAft>
              <a:buClr>
                <a:schemeClr val="dk1"/>
              </a:buClr>
              <a:buSzPts val="1100"/>
              <a:buFont typeface="Arial"/>
              <a:buNone/>
            </a:pPr>
            <a:r>
              <a:rPr lang="en-US" sz="1000"/>
              <a:t>- AI structured coding effectively</a:t>
            </a:r>
            <a:endParaRPr sz="1000"/>
          </a:p>
          <a:p>
            <a:pPr indent="0" lvl="0" marL="0" rtl="0" algn="l">
              <a:lnSpc>
                <a:spcPct val="115000"/>
              </a:lnSpc>
              <a:spcBef>
                <a:spcPts val="0"/>
              </a:spcBef>
              <a:spcAft>
                <a:spcPts val="0"/>
              </a:spcAft>
              <a:buClr>
                <a:schemeClr val="dk1"/>
              </a:buClr>
              <a:buSzPts val="1100"/>
              <a:buFont typeface="Arial"/>
              <a:buNone/>
            </a:pPr>
            <a:r>
              <a:rPr lang="en-US" sz="1000"/>
              <a:t>- Detail-oriented human review crucial</a:t>
            </a:r>
            <a:endParaRPr/>
          </a:p>
        </p:txBody>
      </p:sp>
      <p:sp>
        <p:nvSpPr>
          <p:cNvPr id="172" name="Google Shape;172;g33efe24eb5a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p:nvPr>
            <p:ph idx="2" type="pic"/>
          </p:nvPr>
        </p:nvSpPr>
        <p:spPr>
          <a:xfrm>
            <a:off x="5183188" y="987425"/>
            <a:ext cx="6172200" cy="4873625"/>
          </a:xfrm>
          <a:prstGeom prst="rect">
            <a:avLst/>
          </a:prstGeom>
          <a:noFill/>
          <a:ln>
            <a:noFill/>
          </a:ln>
        </p:spPr>
      </p:sp>
      <p:sp>
        <p:nvSpPr>
          <p:cNvPr id="68" name="Google Shape;68;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3.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t/>
            </a:r>
            <a:endParaRPr/>
          </a:p>
        </p:txBody>
      </p:sp>
      <p:sp>
        <p:nvSpPr>
          <p:cNvPr id="90" name="Google Shape;90;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descr="A blue background with white text&#10;&#10;AI-generated content may be incorrect." id="91" name="Google Shape;91;p1"/>
          <p:cNvPicPr preferRelativeResize="0"/>
          <p:nvPr/>
        </p:nvPicPr>
        <p:blipFill rotWithShape="1">
          <a:blip r:embed="rId3">
            <a:alphaModFix/>
          </a:blip>
          <a:srcRect b="0" l="0" r="0" t="0"/>
          <a:stretch/>
        </p:blipFill>
        <p:spPr>
          <a:xfrm>
            <a:off x="844376" y="1030289"/>
            <a:ext cx="10322175" cy="2362242"/>
          </a:xfrm>
          <a:prstGeom prst="rect">
            <a:avLst/>
          </a:prstGeom>
          <a:noFill/>
          <a:ln>
            <a:noFill/>
          </a:ln>
        </p:spPr>
      </p:pic>
      <p:pic>
        <p:nvPicPr>
          <p:cNvPr descr="A close up of a network&#10;&#10;AI-generated content may be incorrect." id="92" name="Google Shape;92;p1"/>
          <p:cNvPicPr preferRelativeResize="0"/>
          <p:nvPr/>
        </p:nvPicPr>
        <p:blipFill rotWithShape="1">
          <a:blip r:embed="rId4">
            <a:alphaModFix/>
          </a:blip>
          <a:srcRect b="0" l="0" r="0" t="0"/>
          <a:stretch/>
        </p:blipFill>
        <p:spPr>
          <a:xfrm>
            <a:off x="844376" y="3509963"/>
            <a:ext cx="10322175" cy="2387599"/>
          </a:xfrm>
          <a:prstGeom prst="rect">
            <a:avLst/>
          </a:prstGeom>
          <a:noFill/>
          <a:ln>
            <a:noFill/>
          </a:ln>
        </p:spPr>
      </p:pic>
      <p:sp>
        <p:nvSpPr>
          <p:cNvPr id="93" name="Google Shape;93;p1"/>
          <p:cNvSpPr txBox="1"/>
          <p:nvPr/>
        </p:nvSpPr>
        <p:spPr>
          <a:xfrm>
            <a:off x="1352006" y="3687817"/>
            <a:ext cx="4461000" cy="16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AI in the Classroom: Practical Applications and Early Results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Bobby Hodgkinson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Track 1</a:t>
            </a:r>
            <a:r>
              <a:rPr lang="en-US" sz="1800">
                <a:solidFill>
                  <a:schemeClr val="lt1"/>
                </a:solidFill>
              </a:rPr>
              <a:t>, Wednesday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AI Workshop Denver, CO April 2-3, 2025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A blue background with white text&#10;&#10;AI-generated content may be incorrect." id="188" name="Google Shape;188;g33efe24eb5a_0_80"/>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89" name="Google Shape;189;g33efe24eb5a_0_80"/>
          <p:cNvSpPr txBox="1"/>
          <p:nvPr/>
        </p:nvSpPr>
        <p:spPr>
          <a:xfrm>
            <a:off x="622612" y="1212653"/>
            <a:ext cx="113517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1" lang="en-US" sz="2800" u="none" cap="none" strike="noStrike">
                <a:solidFill>
                  <a:schemeClr val="dk1"/>
                </a:solidFill>
                <a:latin typeface="Arial"/>
                <a:ea typeface="Arial"/>
                <a:cs typeface="Arial"/>
                <a:sym typeface="Arial"/>
              </a:rPr>
              <a:t>AI </a:t>
            </a:r>
            <a:r>
              <a:rPr b="1" i="1" lang="en-US" sz="2800" u="none" cap="none" strike="noStrike">
                <a:solidFill>
                  <a:schemeClr val="dk1"/>
                </a:solidFill>
                <a:latin typeface="Arial"/>
                <a:ea typeface="Arial"/>
                <a:cs typeface="Arial"/>
                <a:sym typeface="Arial"/>
              </a:rPr>
              <a:t>allows</a:t>
            </a:r>
            <a:r>
              <a:rPr b="0" i="1" lang="en-US" sz="2800" u="none" cap="none" strike="noStrike">
                <a:solidFill>
                  <a:schemeClr val="dk1"/>
                </a:solidFill>
                <a:latin typeface="Arial"/>
                <a:ea typeface="Arial"/>
                <a:cs typeface="Arial"/>
                <a:sym typeface="Arial"/>
              </a:rPr>
              <a:t> us to do the </a:t>
            </a:r>
            <a:r>
              <a:rPr b="1" i="1" lang="en-US" sz="2800" u="none" cap="none" strike="noStrike">
                <a:solidFill>
                  <a:schemeClr val="dk1"/>
                </a:solidFill>
                <a:latin typeface="Arial"/>
                <a:ea typeface="Arial"/>
                <a:cs typeface="Arial"/>
                <a:sym typeface="Arial"/>
              </a:rPr>
              <a:t>things</a:t>
            </a:r>
            <a:r>
              <a:rPr b="0" i="1" lang="en-US" sz="2800" u="none" cap="none" strike="noStrike">
                <a:solidFill>
                  <a:schemeClr val="dk1"/>
                </a:solidFill>
                <a:latin typeface="Arial"/>
                <a:ea typeface="Arial"/>
                <a:cs typeface="Arial"/>
                <a:sym typeface="Arial"/>
              </a:rPr>
              <a:t> we’ve </a:t>
            </a:r>
            <a:r>
              <a:rPr b="1" i="1" lang="en-US" sz="2800" u="none" cap="none" strike="noStrike">
                <a:solidFill>
                  <a:schemeClr val="dk1"/>
                </a:solidFill>
                <a:latin typeface="Arial"/>
                <a:ea typeface="Arial"/>
                <a:cs typeface="Arial"/>
                <a:sym typeface="Arial"/>
              </a:rPr>
              <a:t>always wanted to do</a:t>
            </a:r>
            <a:endParaRPr b="1" i="1"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but were </a:t>
            </a:r>
            <a:r>
              <a:rPr b="1" i="1" lang="en-US" sz="2800" u="none" cap="none" strike="noStrike">
                <a:solidFill>
                  <a:schemeClr val="dk1"/>
                </a:solidFill>
                <a:latin typeface="Arial"/>
                <a:ea typeface="Arial"/>
                <a:cs typeface="Arial"/>
                <a:sym typeface="Arial"/>
              </a:rPr>
              <a:t>too</a:t>
            </a:r>
            <a:r>
              <a:rPr b="0" i="1" lang="en-US" sz="2800" u="none" cap="none" strike="noStrike">
                <a:solidFill>
                  <a:schemeClr val="dk1"/>
                </a:solidFill>
                <a:latin typeface="Arial"/>
                <a:ea typeface="Arial"/>
                <a:cs typeface="Arial"/>
                <a:sym typeface="Arial"/>
              </a:rPr>
              <a:t> resource </a:t>
            </a:r>
            <a:r>
              <a:rPr b="1" i="1" lang="en-US" sz="2800" u="none" cap="none" strike="noStrike">
                <a:solidFill>
                  <a:schemeClr val="dk1"/>
                </a:solidFill>
                <a:latin typeface="Arial"/>
                <a:ea typeface="Arial"/>
                <a:cs typeface="Arial"/>
                <a:sym typeface="Arial"/>
              </a:rPr>
              <a:t>intensive</a:t>
            </a: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
        <p:nvSpPr>
          <p:cNvPr id="190" name="Google Shape;190;g33efe24eb5a_0_80"/>
          <p:cNvSpPr txBox="1"/>
          <p:nvPr/>
        </p:nvSpPr>
        <p:spPr>
          <a:xfrm>
            <a:off x="151650" y="2125600"/>
            <a:ext cx="3758100" cy="1231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Tool creation is feasible</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Reliability is…more difficult</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Learning opportunities</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91" name="Google Shape;191;g33efe24eb5a_0_80" title="overview.png"/>
          <p:cNvPicPr preferRelativeResize="0"/>
          <p:nvPr/>
        </p:nvPicPr>
        <p:blipFill rotWithShape="1">
          <a:blip r:embed="rId4">
            <a:alphaModFix/>
          </a:blip>
          <a:srcRect b="0" l="0" r="0" t="0"/>
          <a:stretch/>
        </p:blipFill>
        <p:spPr>
          <a:xfrm>
            <a:off x="3540675" y="2166950"/>
            <a:ext cx="7943600" cy="4468851"/>
          </a:xfrm>
          <a:prstGeom prst="rect">
            <a:avLst/>
          </a:prstGeom>
          <a:noFill/>
          <a:ln>
            <a:noFill/>
          </a:ln>
        </p:spPr>
      </p:pic>
      <p:sp>
        <p:nvSpPr>
          <p:cNvPr id="192" name="Google Shape;192;g33efe24eb5a_0_80"/>
          <p:cNvSpPr txBox="1"/>
          <p:nvPr/>
        </p:nvSpPr>
        <p:spPr>
          <a:xfrm>
            <a:off x="278850" y="5877825"/>
            <a:ext cx="2725200" cy="57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 Hodgkinson, “WIP: Expanding AI-Driven Concept Inventory Analysis in Computer Science Education,” to be presented at ASEN 2025, Montreal, Canada, 2025.</a:t>
            </a:r>
            <a:endParaRPr b="0" i="0" sz="1000" u="none" cap="none" strike="noStrike">
              <a:solidFill>
                <a:schemeClr val="dk1"/>
              </a:solidFill>
              <a:latin typeface="Arial"/>
              <a:ea typeface="Arial"/>
              <a:cs typeface="Arial"/>
              <a:sym typeface="Arial"/>
            </a:endParaRPr>
          </a:p>
        </p:txBody>
      </p:sp>
      <p:sp>
        <p:nvSpPr>
          <p:cNvPr id="193" name="Google Shape;193;g33efe24eb5a_0_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A blue background with white text&#10;&#10;AI-generated content may be incorrect." id="199" name="Google Shape;199;g33efe24eb5a_0_143"/>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pic>
        <p:nvPicPr>
          <p:cNvPr id="200" name="Google Shape;200;g33efe24eb5a_0_143" title="outside.png"/>
          <p:cNvPicPr preferRelativeResize="0"/>
          <p:nvPr/>
        </p:nvPicPr>
        <p:blipFill rotWithShape="1">
          <a:blip r:embed="rId4">
            <a:alphaModFix/>
          </a:blip>
          <a:srcRect b="0" l="0" r="0" t="0"/>
          <a:stretch/>
        </p:blipFill>
        <p:spPr>
          <a:xfrm>
            <a:off x="1044875" y="1051500"/>
            <a:ext cx="10211727" cy="5818875"/>
          </a:xfrm>
          <a:prstGeom prst="rect">
            <a:avLst/>
          </a:prstGeom>
          <a:noFill/>
          <a:ln>
            <a:noFill/>
          </a:ln>
        </p:spPr>
      </p:pic>
      <p:sp>
        <p:nvSpPr>
          <p:cNvPr id="201" name="Google Shape;201;g33efe24eb5a_0_1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A blue background with white text&#10;&#10;AI-generated content may be incorrect." id="207" name="Google Shape;207;g33efe24eb5a_0_66"/>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208" name="Google Shape;208;g33efe24eb5a_0_66"/>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Outside the classroom</a:t>
            </a:r>
            <a:endParaRPr b="0" i="0" sz="1400" u="none" cap="none" strike="noStrike">
              <a:solidFill>
                <a:srgbClr val="000000"/>
              </a:solidFill>
              <a:latin typeface="Arial"/>
              <a:ea typeface="Arial"/>
              <a:cs typeface="Arial"/>
              <a:sym typeface="Arial"/>
            </a:endParaRPr>
          </a:p>
        </p:txBody>
      </p:sp>
      <p:sp>
        <p:nvSpPr>
          <p:cNvPr id="209" name="Google Shape;209;g33efe24eb5a_0_66"/>
          <p:cNvSpPr txBox="1"/>
          <p:nvPr/>
        </p:nvSpPr>
        <p:spPr>
          <a:xfrm>
            <a:off x="0" y="1746069"/>
            <a:ext cx="11371200" cy="26166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AI Literacy</a:t>
            </a:r>
            <a:endParaRPr b="0"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Syllabus statements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Center for Teaching and Learning</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Leeds Business School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Educator trainings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CU Boulder - grassroots training</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BVSD - Magic School</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10" name="Google Shape;210;g33efe24eb5a_0_66" title="Screenshot 2025-03-11 at 9.27.54 AM.png"/>
          <p:cNvPicPr preferRelativeResize="0"/>
          <p:nvPr/>
        </p:nvPicPr>
        <p:blipFill rotWithShape="1">
          <a:blip r:embed="rId4">
            <a:alphaModFix/>
          </a:blip>
          <a:srcRect b="0" l="0" r="0" t="0"/>
          <a:stretch/>
        </p:blipFill>
        <p:spPr>
          <a:xfrm>
            <a:off x="541062" y="3924550"/>
            <a:ext cx="3759363" cy="2933450"/>
          </a:xfrm>
          <a:prstGeom prst="rect">
            <a:avLst/>
          </a:prstGeom>
          <a:noFill/>
          <a:ln>
            <a:noFill/>
          </a:ln>
        </p:spPr>
      </p:pic>
      <p:pic>
        <p:nvPicPr>
          <p:cNvPr id="211" name="Google Shape;211;g33efe24eb5a_0_66" title="Screenshot 2025-03-11 at 2.28.40 PM.png"/>
          <p:cNvPicPr preferRelativeResize="0"/>
          <p:nvPr/>
        </p:nvPicPr>
        <p:blipFill rotWithShape="1">
          <a:blip r:embed="rId5">
            <a:alphaModFix/>
          </a:blip>
          <a:srcRect b="0" l="0" r="0" t="0"/>
          <a:stretch/>
        </p:blipFill>
        <p:spPr>
          <a:xfrm>
            <a:off x="5723450" y="4010827"/>
            <a:ext cx="5527834" cy="2564176"/>
          </a:xfrm>
          <a:prstGeom prst="rect">
            <a:avLst/>
          </a:prstGeom>
          <a:noFill/>
          <a:ln>
            <a:noFill/>
          </a:ln>
        </p:spPr>
      </p:pic>
      <p:pic>
        <p:nvPicPr>
          <p:cNvPr id="212" name="Google Shape;212;g33efe24eb5a_0_66" title="Screenshot 2025-03-11 at 2.29.16 PM.png"/>
          <p:cNvPicPr preferRelativeResize="0"/>
          <p:nvPr/>
        </p:nvPicPr>
        <p:blipFill rotWithShape="1">
          <a:blip r:embed="rId6">
            <a:alphaModFix/>
          </a:blip>
          <a:srcRect b="0" l="0" r="0" t="0"/>
          <a:stretch/>
        </p:blipFill>
        <p:spPr>
          <a:xfrm>
            <a:off x="4659813" y="942125"/>
            <a:ext cx="2920326" cy="2933451"/>
          </a:xfrm>
          <a:prstGeom prst="rect">
            <a:avLst/>
          </a:prstGeom>
          <a:noFill/>
          <a:ln>
            <a:noFill/>
          </a:ln>
        </p:spPr>
      </p:pic>
      <p:pic>
        <p:nvPicPr>
          <p:cNvPr id="213" name="Google Shape;213;g33efe24eb5a_0_66" title="Screenshot 2025-03-11 at 2.30.28 PM.png"/>
          <p:cNvPicPr preferRelativeResize="0"/>
          <p:nvPr/>
        </p:nvPicPr>
        <p:blipFill rotWithShape="1">
          <a:blip r:embed="rId7">
            <a:alphaModFix/>
          </a:blip>
          <a:srcRect b="0" l="0" r="0" t="0"/>
          <a:stretch/>
        </p:blipFill>
        <p:spPr>
          <a:xfrm>
            <a:off x="8074125" y="555375"/>
            <a:ext cx="3996001" cy="2564175"/>
          </a:xfrm>
          <a:prstGeom prst="rect">
            <a:avLst/>
          </a:prstGeom>
          <a:noFill/>
          <a:ln>
            <a:noFill/>
          </a:ln>
        </p:spPr>
      </p:pic>
      <p:sp>
        <p:nvSpPr>
          <p:cNvPr id="214" name="Google Shape;214;g33efe24eb5a_0_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A blue background with white text&#10;&#10;AI-generated content may be incorrect." id="220" name="Google Shape;220;g33efe24eb5a_0_96"/>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221" name="Google Shape;221;g33efe24eb5a_0_96"/>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Parents and Community</a:t>
            </a:r>
            <a:endParaRPr b="0" i="0" sz="1400" u="none" cap="none" strike="noStrike">
              <a:solidFill>
                <a:srgbClr val="000000"/>
              </a:solidFill>
              <a:latin typeface="Arial"/>
              <a:ea typeface="Arial"/>
              <a:cs typeface="Arial"/>
              <a:sym typeface="Arial"/>
            </a:endParaRPr>
          </a:p>
        </p:txBody>
      </p:sp>
      <p:sp>
        <p:nvSpPr>
          <p:cNvPr id="222" name="Google Shape;222;g33efe24eb5a_0_96"/>
          <p:cNvSpPr txBox="1"/>
          <p:nvPr/>
        </p:nvSpPr>
        <p:spPr>
          <a:xfrm>
            <a:off x="262725" y="1770700"/>
            <a:ext cx="5978700" cy="5693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Personal Experience: ChatGPT with my daughter</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(She wants me to tell this story)</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Struggle in Advanced Math Class (4th/5th grade)</a:t>
            </a:r>
            <a:endParaRPr b="0" i="0" sz="1800" u="none" cap="none" strike="noStrike">
              <a:solidFill>
                <a:srgbClr val="595959"/>
              </a:solidFill>
              <a:latin typeface="Arial"/>
              <a:ea typeface="Arial"/>
              <a:cs typeface="Arial"/>
              <a:sym typeface="Arial"/>
            </a:endParaRPr>
          </a:p>
          <a:p>
            <a:pPr indent="-317500" lvl="1" marL="914400"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595959"/>
                </a:solidFill>
                <a:latin typeface="Arial"/>
                <a:ea typeface="Arial"/>
                <a:cs typeface="Arial"/>
                <a:sym typeface="Arial"/>
              </a:rPr>
              <a:t>“Dad, my brain just doesn’t ‘do’ math”</a:t>
            </a:r>
            <a:endParaRPr b="1" i="0" sz="14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Efforts to Improve by Parent Tutoring (me)</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Tried ChatGPT as a Tutoring Tool </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Tailored ChatGPT: Socratic and Supportive</a:t>
            </a:r>
            <a:endParaRPr b="0" i="0" sz="1800" u="none" cap="none" strike="noStrike">
              <a:solidFill>
                <a:srgbClr val="595959"/>
              </a:solidFill>
              <a:latin typeface="Arial"/>
              <a:ea typeface="Arial"/>
              <a:cs typeface="Arial"/>
              <a:sym typeface="Arial"/>
            </a:endParaRPr>
          </a:p>
          <a:p>
            <a:pPr indent="-317500" lvl="1" marL="914400"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Also: Female</a:t>
            </a:r>
            <a:endParaRPr b="0" i="0" sz="14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Significant Improvement: Near Top of Class</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N=1 findings:</a:t>
            </a:r>
            <a:endParaRPr b="0" i="0" sz="1800" u="none" cap="none" strike="noStrike">
              <a:solidFill>
                <a:srgbClr val="595959"/>
              </a:solidFill>
              <a:latin typeface="Arial"/>
              <a:ea typeface="Arial"/>
              <a:cs typeface="Arial"/>
              <a:sym typeface="Arial"/>
            </a:endParaRPr>
          </a:p>
          <a:p>
            <a:pPr indent="-317500" lvl="1" marL="914400" marR="0" rtl="0" algn="l">
              <a:lnSpc>
                <a:spcPct val="115000"/>
              </a:lnSpc>
              <a:spcBef>
                <a:spcPts val="0"/>
              </a:spcBef>
              <a:spcAft>
                <a:spcPts val="0"/>
              </a:spcAft>
              <a:buClr>
                <a:srgbClr val="595959"/>
              </a:buClr>
              <a:buSzPts val="1400"/>
              <a:buFont typeface="Arial"/>
              <a:buChar char="○"/>
            </a:pPr>
            <a:r>
              <a:rPr b="0" i="0" lang="en-US" sz="1800" u="none" cap="none" strike="noStrike">
                <a:solidFill>
                  <a:srgbClr val="595959"/>
                </a:solidFill>
                <a:latin typeface="Arial"/>
                <a:ea typeface="Arial"/>
                <a:cs typeface="Arial"/>
                <a:sym typeface="Arial"/>
              </a:rPr>
              <a:t>More helpful at test prep than homework</a:t>
            </a:r>
            <a:endParaRPr b="0" i="0" sz="1800" u="none" cap="none" strike="noStrike">
              <a:solidFill>
                <a:srgbClr val="595959"/>
              </a:solidFill>
              <a:latin typeface="Arial"/>
              <a:ea typeface="Arial"/>
              <a:cs typeface="Arial"/>
              <a:sym typeface="Arial"/>
            </a:endParaRPr>
          </a:p>
          <a:p>
            <a:pPr indent="-317500" lvl="1" marL="914400" marR="0" rtl="0" algn="l">
              <a:lnSpc>
                <a:spcPct val="115000"/>
              </a:lnSpc>
              <a:spcBef>
                <a:spcPts val="0"/>
              </a:spcBef>
              <a:spcAft>
                <a:spcPts val="0"/>
              </a:spcAft>
              <a:buClr>
                <a:srgbClr val="595959"/>
              </a:buClr>
              <a:buSzPts val="1400"/>
              <a:buFont typeface="Arial"/>
              <a:buChar char="○"/>
            </a:pPr>
            <a:r>
              <a:rPr b="0" i="0" lang="en-US" sz="1800" u="none" cap="none" strike="noStrike">
                <a:solidFill>
                  <a:srgbClr val="595959"/>
                </a:solidFill>
                <a:latin typeface="Arial"/>
                <a:ea typeface="Arial"/>
                <a:cs typeface="Arial"/>
                <a:sym typeface="Arial"/>
              </a:rPr>
              <a:t>Younger daughter wants to do the same</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Guide</a:t>
            </a:r>
            <a:r>
              <a:rPr b="0" i="0" lang="en-US" sz="1800" u="none" cap="none" strike="noStrike">
                <a:solidFill>
                  <a:srgbClr val="595959"/>
                </a:solidFill>
                <a:latin typeface="Arial"/>
                <a:ea typeface="Arial"/>
                <a:cs typeface="Arial"/>
                <a:sym typeface="Arial"/>
              </a:rPr>
              <a:t> </a:t>
            </a:r>
            <a:r>
              <a:rPr b="0" i="0" lang="en-US" sz="1800" u="sng" cap="none" strike="noStrike">
                <a:solidFill>
                  <a:srgbClr val="595959"/>
                </a:solidFill>
                <a:latin typeface="Arial"/>
                <a:ea typeface="Arial"/>
                <a:cs typeface="Arial"/>
                <a:sym typeface="Arial"/>
              </a:rPr>
              <a:t>not</a:t>
            </a:r>
            <a:r>
              <a:rPr b="0" i="0" lang="en-US" sz="1800" u="none" cap="none" strike="noStrike">
                <a:solidFill>
                  <a:srgbClr val="595959"/>
                </a:solidFill>
                <a:latin typeface="Arial"/>
                <a:ea typeface="Arial"/>
                <a:cs typeface="Arial"/>
                <a:sym typeface="Arial"/>
              </a:rPr>
              <a:t> a </a:t>
            </a:r>
            <a:r>
              <a:rPr b="1" i="0" lang="en-US" sz="1800" u="none" cap="none" strike="noStrike">
                <a:solidFill>
                  <a:srgbClr val="595959"/>
                </a:solidFill>
                <a:latin typeface="Arial"/>
                <a:ea typeface="Arial"/>
                <a:cs typeface="Arial"/>
                <a:sym typeface="Arial"/>
              </a:rPr>
              <a:t>solution</a:t>
            </a:r>
            <a:r>
              <a:rPr b="0" i="0" lang="en-US" sz="1800" u="none" cap="none" strike="noStrike">
                <a:solidFill>
                  <a:srgbClr val="595959"/>
                </a:solidFill>
                <a:latin typeface="Arial"/>
                <a:ea typeface="Arial"/>
                <a:cs typeface="Arial"/>
                <a:sym typeface="Arial"/>
              </a:rPr>
              <a:t> manual</a:t>
            </a:r>
            <a:endParaRPr b="0" i="0" sz="1800" u="none" cap="none" strike="noStrike">
              <a:solidFill>
                <a:srgbClr val="595959"/>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23" name="Google Shape;223;g33efe24eb5a_0_96"/>
          <p:cNvPicPr preferRelativeResize="0"/>
          <p:nvPr/>
        </p:nvPicPr>
        <p:blipFill rotWithShape="1">
          <a:blip r:embed="rId4">
            <a:alphaModFix/>
          </a:blip>
          <a:srcRect b="10649" l="7039" r="5926" t="12349"/>
          <a:stretch/>
        </p:blipFill>
        <p:spPr>
          <a:xfrm>
            <a:off x="6855200" y="1342200"/>
            <a:ext cx="4940624" cy="2234750"/>
          </a:xfrm>
          <a:prstGeom prst="rect">
            <a:avLst/>
          </a:prstGeom>
          <a:noFill/>
          <a:ln>
            <a:noFill/>
          </a:ln>
        </p:spPr>
      </p:pic>
      <p:pic>
        <p:nvPicPr>
          <p:cNvPr id="224" name="Google Shape;224;g33efe24eb5a_0_96" title="Screenshot 2025-03-10 at 1.29.47 PM.png"/>
          <p:cNvPicPr preferRelativeResize="0"/>
          <p:nvPr/>
        </p:nvPicPr>
        <p:blipFill rotWithShape="1">
          <a:blip r:embed="rId5">
            <a:alphaModFix/>
          </a:blip>
          <a:srcRect b="0" l="0" r="0" t="0"/>
          <a:stretch/>
        </p:blipFill>
        <p:spPr>
          <a:xfrm>
            <a:off x="8881325" y="3862200"/>
            <a:ext cx="2634975" cy="2660300"/>
          </a:xfrm>
          <a:prstGeom prst="rect">
            <a:avLst/>
          </a:prstGeom>
          <a:noFill/>
          <a:ln>
            <a:noFill/>
          </a:ln>
        </p:spPr>
      </p:pic>
      <p:pic>
        <p:nvPicPr>
          <p:cNvPr id="225" name="Google Shape;225;g33efe24eb5a_0_96" title="Screenshot 2025-03-10 at 1.29.54 PM.png"/>
          <p:cNvPicPr preferRelativeResize="0"/>
          <p:nvPr/>
        </p:nvPicPr>
        <p:blipFill rotWithShape="1">
          <a:blip r:embed="rId6">
            <a:alphaModFix/>
          </a:blip>
          <a:srcRect b="0" l="0" r="0" t="0"/>
          <a:stretch/>
        </p:blipFill>
        <p:spPr>
          <a:xfrm>
            <a:off x="5928250" y="3798663"/>
            <a:ext cx="2634975" cy="2634975"/>
          </a:xfrm>
          <a:prstGeom prst="rect">
            <a:avLst/>
          </a:prstGeom>
          <a:noFill/>
          <a:ln>
            <a:noFill/>
          </a:ln>
        </p:spPr>
      </p:pic>
      <p:sp>
        <p:nvSpPr>
          <p:cNvPr id="226" name="Google Shape;226;g33efe24eb5a_0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A blue background with white text&#10;&#10;AI-generated content may be incorrect." id="232" name="Google Shape;232;g33efe24eb5a_0_105"/>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233" name="Google Shape;233;g33efe24eb5a_0_105"/>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Looking ahead</a:t>
            </a:r>
            <a:endParaRPr b="0" i="0" sz="1400" u="none" cap="none" strike="noStrike">
              <a:solidFill>
                <a:srgbClr val="000000"/>
              </a:solidFill>
              <a:latin typeface="Arial"/>
              <a:ea typeface="Arial"/>
              <a:cs typeface="Arial"/>
              <a:sym typeface="Arial"/>
            </a:endParaRPr>
          </a:p>
        </p:txBody>
      </p:sp>
      <p:sp>
        <p:nvSpPr>
          <p:cNvPr id="234" name="Google Shape;234;g33efe24eb5a_0_105"/>
          <p:cNvSpPr txBox="1"/>
          <p:nvPr/>
        </p:nvSpPr>
        <p:spPr>
          <a:xfrm>
            <a:off x="457200" y="2050875"/>
            <a:ext cx="4852200" cy="3170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Experiment with AI methods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Foster AI-enhanced learning</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Explore research opportunities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does AI enhance learning”</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Embrace AI educational opportunities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Interdisciplinary education</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Learn from each other</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Work alongside each other</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Students are looking to us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35" name="Google Shape;235;g33efe24eb5a_0_105" title="main_color_all.png"/>
          <p:cNvPicPr preferRelativeResize="0"/>
          <p:nvPr/>
        </p:nvPicPr>
        <p:blipFill rotWithShape="1">
          <a:blip r:embed="rId4">
            <a:alphaModFix/>
          </a:blip>
          <a:srcRect b="0" l="0" r="0" t="0"/>
          <a:stretch/>
        </p:blipFill>
        <p:spPr>
          <a:xfrm>
            <a:off x="5594677" y="1171300"/>
            <a:ext cx="6500572" cy="3704175"/>
          </a:xfrm>
          <a:prstGeom prst="rect">
            <a:avLst/>
          </a:prstGeom>
          <a:noFill/>
          <a:ln>
            <a:noFill/>
          </a:ln>
        </p:spPr>
      </p:pic>
      <p:sp>
        <p:nvSpPr>
          <p:cNvPr id="236" name="Google Shape;236;g33efe24eb5a_0_105"/>
          <p:cNvSpPr txBox="1"/>
          <p:nvPr/>
        </p:nvSpPr>
        <p:spPr>
          <a:xfrm>
            <a:off x="206675" y="4873475"/>
            <a:ext cx="11985300" cy="26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“While I found it </a:t>
            </a:r>
            <a:r>
              <a:rPr b="1" i="1" lang="en-US" sz="1800" u="none" cap="none" strike="noStrike">
                <a:solidFill>
                  <a:schemeClr val="dk1"/>
                </a:solidFill>
                <a:latin typeface="Arial"/>
                <a:ea typeface="Arial"/>
                <a:cs typeface="Arial"/>
                <a:sym typeface="Arial"/>
              </a:rPr>
              <a:t>immensely helpful </a:t>
            </a:r>
            <a:r>
              <a:rPr b="0" i="1" lang="en-US" sz="1800" u="none" cap="none" strike="noStrike">
                <a:solidFill>
                  <a:schemeClr val="dk1"/>
                </a:solidFill>
                <a:latin typeface="Arial"/>
                <a:ea typeface="Arial"/>
                <a:cs typeface="Arial"/>
                <a:sym typeface="Arial"/>
              </a:rPr>
              <a:t>this semester, it was as equally </a:t>
            </a:r>
            <a:r>
              <a:rPr b="1" i="1" lang="en-US" sz="1800" u="none" cap="none" strike="noStrike">
                <a:solidFill>
                  <a:schemeClr val="dk1"/>
                </a:solidFill>
                <a:latin typeface="Arial"/>
                <a:ea typeface="Arial"/>
                <a:cs typeface="Arial"/>
                <a:sym typeface="Arial"/>
              </a:rPr>
              <a:t>unhelpful</a:t>
            </a:r>
            <a:r>
              <a:rPr b="0" i="1" lang="en-US" sz="1800" u="none" cap="none" strike="noStrike">
                <a:solidFill>
                  <a:schemeClr val="dk1"/>
                </a:solidFill>
                <a:latin typeface="Arial"/>
                <a:ea typeface="Arial"/>
                <a:cs typeface="Arial"/>
                <a:sym typeface="Arial"/>
              </a:rPr>
              <a:t> in more </a:t>
            </a:r>
            <a:r>
              <a:rPr b="1" i="1" lang="en-US" sz="1800" u="none" cap="none" strike="noStrike">
                <a:solidFill>
                  <a:schemeClr val="dk1"/>
                </a:solidFill>
                <a:latin typeface="Arial"/>
                <a:ea typeface="Arial"/>
                <a:cs typeface="Arial"/>
                <a:sym typeface="Arial"/>
              </a:rPr>
              <a:t>subtle</a:t>
            </a:r>
            <a:r>
              <a:rPr b="0" i="1" lang="en-US" sz="1800" u="none" cap="none" strike="noStrike">
                <a:solidFill>
                  <a:schemeClr val="dk1"/>
                </a:solidFill>
                <a:latin typeface="Arial"/>
                <a:ea typeface="Arial"/>
                <a:cs typeface="Arial"/>
                <a:sym typeface="Arial"/>
              </a:rPr>
              <a:t>, insidious ways. I’ve noticed it has been gradually </a:t>
            </a:r>
            <a:r>
              <a:rPr b="1" i="1" lang="en-US" sz="1800" u="none" cap="none" strike="noStrike">
                <a:solidFill>
                  <a:schemeClr val="dk1"/>
                </a:solidFill>
                <a:latin typeface="Arial"/>
                <a:ea typeface="Arial"/>
                <a:cs typeface="Arial"/>
                <a:sym typeface="Arial"/>
              </a:rPr>
              <a:t>decomposing</a:t>
            </a:r>
            <a:r>
              <a:rPr b="0" i="1" lang="en-US" sz="1800" u="none" cap="none" strike="noStrike">
                <a:solidFill>
                  <a:schemeClr val="dk1"/>
                </a:solidFill>
                <a:latin typeface="Arial"/>
                <a:ea typeface="Arial"/>
                <a:cs typeface="Arial"/>
                <a:sym typeface="Arial"/>
              </a:rPr>
              <a:t> my </a:t>
            </a:r>
            <a:r>
              <a:rPr b="1" i="1" lang="en-US" sz="1800" u="none" cap="none" strike="noStrike">
                <a:solidFill>
                  <a:schemeClr val="dk1"/>
                </a:solidFill>
                <a:latin typeface="Arial"/>
                <a:ea typeface="Arial"/>
                <a:cs typeface="Arial"/>
                <a:sym typeface="Arial"/>
              </a:rPr>
              <a:t>ability</a:t>
            </a:r>
            <a:r>
              <a:rPr b="0" i="1" lang="en-US" sz="1800" u="none" cap="none" strike="noStrike">
                <a:solidFill>
                  <a:schemeClr val="dk1"/>
                </a:solidFill>
                <a:latin typeface="Arial"/>
                <a:ea typeface="Arial"/>
                <a:cs typeface="Arial"/>
                <a:sym typeface="Arial"/>
              </a:rPr>
              <a:t> to </a:t>
            </a:r>
            <a:r>
              <a:rPr b="1" i="1" lang="en-US" sz="1800" u="none" cap="none" strike="noStrike">
                <a:solidFill>
                  <a:schemeClr val="dk1"/>
                </a:solidFill>
                <a:latin typeface="Arial"/>
                <a:ea typeface="Arial"/>
                <a:cs typeface="Arial"/>
                <a:sym typeface="Arial"/>
              </a:rPr>
              <a:t>overcome</a:t>
            </a:r>
            <a:r>
              <a:rPr b="0" i="1" lang="en-US" sz="1800" u="none" cap="none" strike="noStrike">
                <a:solidFill>
                  <a:schemeClr val="dk1"/>
                </a:solidFill>
                <a:latin typeface="Arial"/>
                <a:ea typeface="Arial"/>
                <a:cs typeface="Arial"/>
                <a:sym typeface="Arial"/>
              </a:rPr>
              <a:t> challenges independently. So much so that I often </a:t>
            </a:r>
            <a:r>
              <a:rPr b="1" i="1" lang="en-US" sz="1800" u="none" cap="none" strike="noStrike">
                <a:solidFill>
                  <a:schemeClr val="dk1"/>
                </a:solidFill>
                <a:latin typeface="Arial"/>
                <a:ea typeface="Arial"/>
                <a:cs typeface="Arial"/>
                <a:sym typeface="Arial"/>
              </a:rPr>
              <a:t>question if I am genuinely growing</a:t>
            </a:r>
            <a:r>
              <a:rPr b="0" i="1" lang="en-US" sz="1800" u="none" cap="none" strike="noStrike">
                <a:solidFill>
                  <a:schemeClr val="dk1"/>
                </a:solidFill>
                <a:latin typeface="Arial"/>
                <a:ea typeface="Arial"/>
                <a:cs typeface="Arial"/>
                <a:sym typeface="Arial"/>
              </a:rPr>
              <a:t> as a learner or inadvertently holding myself captive in a cruel loop of stagnation, relying too heavily on AI to bridge the gaps…This </a:t>
            </a:r>
            <a:r>
              <a:rPr b="1" i="1" lang="en-US" sz="1800" u="none" cap="none" strike="noStrike">
                <a:solidFill>
                  <a:schemeClr val="dk1"/>
                </a:solidFill>
                <a:latin typeface="Arial"/>
                <a:ea typeface="Arial"/>
                <a:cs typeface="Arial"/>
                <a:sym typeface="Arial"/>
              </a:rPr>
              <a:t>convenience</a:t>
            </a:r>
            <a:r>
              <a:rPr b="0" i="1" lang="en-US" sz="1800" u="none" cap="none" strike="noStrike">
                <a:solidFill>
                  <a:schemeClr val="dk1"/>
                </a:solidFill>
                <a:latin typeface="Arial"/>
                <a:ea typeface="Arial"/>
                <a:cs typeface="Arial"/>
                <a:sym typeface="Arial"/>
              </a:rPr>
              <a:t>, while </a:t>
            </a:r>
            <a:r>
              <a:rPr b="1" i="1" lang="en-US" sz="1800" u="none" cap="none" strike="noStrike">
                <a:solidFill>
                  <a:schemeClr val="dk1"/>
                </a:solidFill>
                <a:latin typeface="Arial"/>
                <a:ea typeface="Arial"/>
                <a:cs typeface="Arial"/>
                <a:sym typeface="Arial"/>
              </a:rPr>
              <a:t>alluring</a:t>
            </a:r>
            <a:r>
              <a:rPr b="0" i="1" lang="en-US" sz="1800" u="none" cap="none" strike="noStrike">
                <a:solidFill>
                  <a:schemeClr val="dk1"/>
                </a:solidFill>
                <a:latin typeface="Arial"/>
                <a:ea typeface="Arial"/>
                <a:cs typeface="Arial"/>
                <a:sym typeface="Arial"/>
              </a:rPr>
              <a:t>, has a </a:t>
            </a:r>
            <a:r>
              <a:rPr b="1" i="1" lang="en-US" sz="1800" u="none" cap="none" strike="noStrike">
                <a:solidFill>
                  <a:schemeClr val="dk1"/>
                </a:solidFill>
                <a:latin typeface="Arial"/>
                <a:ea typeface="Arial"/>
                <a:cs typeface="Arial"/>
                <a:sym typeface="Arial"/>
              </a:rPr>
              <a:t>coercive</a:t>
            </a:r>
            <a:r>
              <a:rPr b="0" i="1" lang="en-US" sz="1800" u="none" cap="none" strike="noStrike">
                <a:solidFill>
                  <a:schemeClr val="dk1"/>
                </a:solidFill>
                <a:latin typeface="Arial"/>
                <a:ea typeface="Arial"/>
                <a:cs typeface="Arial"/>
                <a:sym typeface="Arial"/>
              </a:rPr>
              <a:t> quality, making it difficult to </a:t>
            </a:r>
            <a:r>
              <a:rPr b="1" i="1" lang="en-US" sz="1800" u="none" cap="none" strike="noStrike">
                <a:solidFill>
                  <a:schemeClr val="dk1"/>
                </a:solidFill>
                <a:latin typeface="Arial"/>
                <a:ea typeface="Arial"/>
                <a:cs typeface="Arial"/>
                <a:sym typeface="Arial"/>
              </a:rPr>
              <a:t>resist the temptation</a:t>
            </a:r>
            <a:r>
              <a:rPr b="0" i="1" lang="en-US" sz="1800" u="none" cap="none" strike="noStrike">
                <a:solidFill>
                  <a:schemeClr val="dk1"/>
                </a:solidFill>
                <a:latin typeface="Arial"/>
                <a:ea typeface="Arial"/>
                <a:cs typeface="Arial"/>
                <a:sym typeface="Arial"/>
              </a:rPr>
              <a:t> of a quick solution rather than </a:t>
            </a:r>
            <a:r>
              <a:rPr b="1" i="1" lang="en-US" sz="1800" u="none" cap="none" strike="noStrike">
                <a:solidFill>
                  <a:schemeClr val="dk1"/>
                </a:solidFill>
                <a:latin typeface="Arial"/>
                <a:ea typeface="Arial"/>
                <a:cs typeface="Arial"/>
                <a:sym typeface="Arial"/>
              </a:rPr>
              <a:t>wrestling</a:t>
            </a:r>
            <a:r>
              <a:rPr b="0" i="1" lang="en-US" sz="1800" u="none" cap="none" strike="noStrike">
                <a:solidFill>
                  <a:schemeClr val="dk1"/>
                </a:solidFill>
                <a:latin typeface="Arial"/>
                <a:ea typeface="Arial"/>
                <a:cs typeface="Arial"/>
                <a:sym typeface="Arial"/>
              </a:rPr>
              <a:t> with the problem myself. I appreciate its capabilities, but I can’t help but remain </a:t>
            </a:r>
            <a:r>
              <a:rPr b="1" i="1" lang="en-US" sz="1800" u="none" cap="none" strike="noStrike">
                <a:solidFill>
                  <a:schemeClr val="dk1"/>
                </a:solidFill>
                <a:latin typeface="Arial"/>
                <a:ea typeface="Arial"/>
                <a:cs typeface="Arial"/>
                <a:sym typeface="Arial"/>
              </a:rPr>
              <a:t>cautious</a:t>
            </a:r>
            <a:r>
              <a:rPr b="0" i="1" lang="en-US" sz="1800" u="none" cap="none" strike="noStrike">
                <a:solidFill>
                  <a:schemeClr val="dk1"/>
                </a:solidFill>
                <a:latin typeface="Arial"/>
                <a:ea typeface="Arial"/>
                <a:cs typeface="Arial"/>
                <a:sym typeface="Arial"/>
              </a:rPr>
              <a:t> of its growing presence and the long-term effects it may have on my </a:t>
            </a:r>
            <a:r>
              <a:rPr b="1" i="1" lang="en-US" sz="1800" u="none" cap="none" strike="noStrike">
                <a:solidFill>
                  <a:schemeClr val="dk1"/>
                </a:solidFill>
                <a:latin typeface="Arial"/>
                <a:ea typeface="Arial"/>
                <a:cs typeface="Arial"/>
                <a:sym typeface="Arial"/>
              </a:rPr>
              <a:t>learning</a:t>
            </a:r>
            <a:r>
              <a:rPr b="0" i="1" lang="en-US" sz="1800" u="none" cap="none" strike="noStrike">
                <a:solidFill>
                  <a:schemeClr val="dk1"/>
                </a:solidFill>
                <a:latin typeface="Arial"/>
                <a:ea typeface="Arial"/>
                <a:cs typeface="Arial"/>
                <a:sym typeface="Arial"/>
              </a:rPr>
              <a:t> and </a:t>
            </a:r>
            <a:r>
              <a:rPr b="1" i="1" lang="en-US" sz="1800" u="none" cap="none" strike="noStrike">
                <a:solidFill>
                  <a:schemeClr val="dk1"/>
                </a:solidFill>
                <a:latin typeface="Arial"/>
                <a:ea typeface="Arial"/>
                <a:cs typeface="Arial"/>
                <a:sym typeface="Arial"/>
              </a:rPr>
              <a:t>autonomy</a:t>
            </a:r>
            <a:r>
              <a:rPr b="0" i="1" lang="en-US" sz="1800" u="none" cap="none" strike="noStrike">
                <a:solidFill>
                  <a:schemeClr val="dk1"/>
                </a:solidFill>
                <a:latin typeface="Arial"/>
                <a:ea typeface="Arial"/>
                <a:cs typeface="Arial"/>
                <a:sym typeface="Arial"/>
              </a:rPr>
              <a:t>.”</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7" name="Google Shape;237;g33efe24eb5a_0_1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blue background with white text&#10;&#10;AI-generated content may be incorrect." id="99" name="Google Shape;99;p2"/>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100" name="Google Shape;100;p2"/>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Outline</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457200" y="2050874"/>
            <a:ext cx="11371200" cy="209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This </a:t>
            </a:r>
            <a:r>
              <a:rPr b="1" i="0" lang="en-US" sz="1800" u="none" cap="none" strike="noStrike">
                <a:solidFill>
                  <a:schemeClr val="dk1"/>
                </a:solidFill>
                <a:latin typeface="Arial"/>
                <a:ea typeface="Arial"/>
                <a:cs typeface="Arial"/>
                <a:sym typeface="Arial"/>
              </a:rPr>
              <a:t>beginner-friendly</a:t>
            </a:r>
            <a:r>
              <a:rPr b="0" i="0" lang="en-US" sz="1800" u="none" cap="none" strike="noStrike">
                <a:solidFill>
                  <a:schemeClr val="dk1"/>
                </a:solidFill>
                <a:latin typeface="Arial"/>
                <a:ea typeface="Arial"/>
                <a:cs typeface="Arial"/>
                <a:sym typeface="Arial"/>
              </a:rPr>
              <a:t> talk explores how AI-assisted tools are </a:t>
            </a:r>
            <a:r>
              <a:rPr b="1" i="0" lang="en-US" sz="1800" u="none" cap="none" strike="noStrike">
                <a:solidFill>
                  <a:schemeClr val="dk1"/>
                </a:solidFill>
                <a:latin typeface="Arial"/>
                <a:ea typeface="Arial"/>
                <a:cs typeface="Arial"/>
                <a:sym typeface="Arial"/>
              </a:rPr>
              <a:t>transforming</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education</a:t>
            </a:r>
            <a:r>
              <a:rPr b="0" i="0" lang="en-US" sz="1800" u="none" cap="none" strike="noStrike">
                <a:solidFill>
                  <a:schemeClr val="dk1"/>
                </a:solidFill>
                <a:latin typeface="Arial"/>
                <a:ea typeface="Arial"/>
                <a:cs typeface="Arial"/>
                <a:sym typeface="Arial"/>
              </a:rPr>
              <a:t>, from </a:t>
            </a:r>
            <a:r>
              <a:rPr b="1" i="0" lang="en-US" sz="1800" u="none" cap="none" strike="noStrike">
                <a:solidFill>
                  <a:schemeClr val="dk1"/>
                </a:solidFill>
                <a:latin typeface="Arial"/>
                <a:ea typeface="Arial"/>
                <a:cs typeface="Arial"/>
                <a:sym typeface="Arial"/>
              </a:rPr>
              <a:t>content</a:t>
            </a:r>
            <a:r>
              <a:rPr b="0" i="0" lang="en-US" sz="1800" u="none" cap="none" strike="noStrike">
                <a:solidFill>
                  <a:schemeClr val="dk1"/>
                </a:solidFill>
                <a:latin typeface="Arial"/>
                <a:ea typeface="Arial"/>
                <a:cs typeface="Arial"/>
                <a:sym typeface="Arial"/>
              </a:rPr>
              <a:t> creation and delivery to providing </a:t>
            </a:r>
            <a:r>
              <a:rPr b="1" i="0" lang="en-US" sz="1800" u="none" cap="none" strike="noStrike">
                <a:solidFill>
                  <a:schemeClr val="dk1"/>
                </a:solidFill>
                <a:latin typeface="Arial"/>
                <a:ea typeface="Arial"/>
                <a:cs typeface="Arial"/>
                <a:sym typeface="Arial"/>
              </a:rPr>
              <a:t>timely</a:t>
            </a:r>
            <a:r>
              <a:rPr b="0" i="0" lang="en-US" sz="1800" u="none" cap="none" strike="noStrike">
                <a:solidFill>
                  <a:schemeClr val="dk1"/>
                </a:solidFill>
                <a:latin typeface="Arial"/>
                <a:ea typeface="Arial"/>
                <a:cs typeface="Arial"/>
                <a:sym typeface="Arial"/>
              </a:rPr>
              <a:t> and </a:t>
            </a:r>
            <a:r>
              <a:rPr b="1" i="0" lang="en-US" sz="1800" u="none" cap="none" strike="noStrike">
                <a:solidFill>
                  <a:schemeClr val="dk1"/>
                </a:solidFill>
                <a:latin typeface="Arial"/>
                <a:ea typeface="Arial"/>
                <a:cs typeface="Arial"/>
                <a:sym typeface="Arial"/>
              </a:rPr>
              <a:t>effective</a:t>
            </a:r>
            <a:r>
              <a:rPr b="0" i="0" lang="en-US" sz="1800" u="none" cap="none" strike="noStrike">
                <a:solidFill>
                  <a:schemeClr val="dk1"/>
                </a:solidFill>
                <a:latin typeface="Arial"/>
                <a:ea typeface="Arial"/>
                <a:cs typeface="Arial"/>
                <a:sym typeface="Arial"/>
              </a:rPr>
              <a:t> assessment </a:t>
            </a:r>
            <a:r>
              <a:rPr b="1" i="0" lang="en-US" sz="1800" u="none" cap="none" strike="noStrike">
                <a:solidFill>
                  <a:schemeClr val="dk1"/>
                </a:solidFill>
                <a:latin typeface="Arial"/>
                <a:ea typeface="Arial"/>
                <a:cs typeface="Arial"/>
                <a:sym typeface="Arial"/>
              </a:rPr>
              <a:t>feedback</a:t>
            </a:r>
            <a:r>
              <a:rPr b="0" i="0" lang="en-US" sz="1800" u="none" cap="none" strike="noStrike">
                <a:solidFill>
                  <a:schemeClr val="dk1"/>
                </a:solidFill>
                <a:latin typeface="Arial"/>
                <a:ea typeface="Arial"/>
                <a:cs typeface="Arial"/>
                <a:sym typeface="Arial"/>
              </a:rPr>
              <a:t>. Attendees will learn about </a:t>
            </a:r>
            <a:r>
              <a:rPr b="1" i="0" lang="en-US" sz="1800" u="none" cap="none" strike="noStrike">
                <a:solidFill>
                  <a:schemeClr val="dk1"/>
                </a:solidFill>
                <a:latin typeface="Arial"/>
                <a:ea typeface="Arial"/>
                <a:cs typeface="Arial"/>
                <a:sym typeface="Arial"/>
              </a:rPr>
              <a:t>practical applications</a:t>
            </a:r>
            <a:r>
              <a:rPr b="0" i="0" lang="en-US" sz="1800" u="none" cap="none" strike="noStrike">
                <a:solidFill>
                  <a:schemeClr val="dk1"/>
                </a:solidFill>
                <a:latin typeface="Arial"/>
                <a:ea typeface="Arial"/>
                <a:cs typeface="Arial"/>
                <a:sym typeface="Arial"/>
              </a:rPr>
              <a:t> of AI in both </a:t>
            </a:r>
            <a:r>
              <a:rPr b="1" i="0" lang="en-US" sz="1800" u="none" cap="none" strike="noStrike">
                <a:solidFill>
                  <a:schemeClr val="dk1"/>
                </a:solidFill>
                <a:latin typeface="Arial"/>
                <a:ea typeface="Arial"/>
                <a:cs typeface="Arial"/>
                <a:sym typeface="Arial"/>
              </a:rPr>
              <a:t>student-facing</a:t>
            </a:r>
            <a:r>
              <a:rPr b="0" i="0" lang="en-US" sz="1800" u="none" cap="none" strike="noStrike">
                <a:solidFill>
                  <a:schemeClr val="dk1"/>
                </a:solidFill>
                <a:latin typeface="Arial"/>
                <a:ea typeface="Arial"/>
                <a:cs typeface="Arial"/>
                <a:sym typeface="Arial"/>
              </a:rPr>
              <a:t> and </a:t>
            </a:r>
            <a:r>
              <a:rPr b="1" i="0" lang="en-US" sz="1800" u="none" cap="none" strike="noStrike">
                <a:solidFill>
                  <a:schemeClr val="dk1"/>
                </a:solidFill>
                <a:latin typeface="Arial"/>
                <a:ea typeface="Arial"/>
                <a:cs typeface="Arial"/>
                <a:sym typeface="Arial"/>
              </a:rPr>
              <a:t>behind-the-scenes</a:t>
            </a:r>
            <a:r>
              <a:rPr b="0" i="0" lang="en-US" sz="1800" u="none" cap="none" strike="noStrike">
                <a:solidFill>
                  <a:schemeClr val="dk1"/>
                </a:solidFill>
                <a:latin typeface="Arial"/>
                <a:ea typeface="Arial"/>
                <a:cs typeface="Arial"/>
                <a:sym typeface="Arial"/>
              </a:rPr>
              <a:t> educational tasks. The session will also highlight </a:t>
            </a:r>
            <a:r>
              <a:rPr b="1" i="0" lang="en-US" sz="1800" u="none" cap="none" strike="noStrike">
                <a:solidFill>
                  <a:schemeClr val="dk1"/>
                </a:solidFill>
                <a:latin typeface="Arial"/>
                <a:ea typeface="Arial"/>
                <a:cs typeface="Arial"/>
                <a:sym typeface="Arial"/>
              </a:rPr>
              <a:t>preliminary research results</a:t>
            </a:r>
            <a:r>
              <a:rPr b="0" i="0" lang="en-US" sz="1800" u="none" cap="none" strike="noStrike">
                <a:solidFill>
                  <a:schemeClr val="dk1"/>
                </a:solidFill>
                <a:latin typeface="Arial"/>
                <a:ea typeface="Arial"/>
                <a:cs typeface="Arial"/>
                <a:sym typeface="Arial"/>
              </a:rPr>
              <a:t> on the efficacy of these tools, offering </a:t>
            </a:r>
            <a:r>
              <a:rPr b="1" i="0" lang="en-US" sz="1800" u="none" cap="none" strike="noStrike">
                <a:solidFill>
                  <a:schemeClr val="dk1"/>
                </a:solidFill>
                <a:latin typeface="Arial"/>
                <a:ea typeface="Arial"/>
                <a:cs typeface="Arial"/>
                <a:sym typeface="Arial"/>
              </a:rPr>
              <a:t>insights</a:t>
            </a:r>
            <a:r>
              <a:rPr b="0" i="0" lang="en-US" sz="1800" u="none" cap="none" strike="noStrike">
                <a:solidFill>
                  <a:schemeClr val="dk1"/>
                </a:solidFill>
                <a:latin typeface="Arial"/>
                <a:ea typeface="Arial"/>
                <a:cs typeface="Arial"/>
                <a:sym typeface="Arial"/>
              </a:rPr>
              <a:t> into how AI is being used to </a:t>
            </a:r>
            <a:r>
              <a:rPr b="1" i="0" lang="en-US" sz="1800" u="none" cap="none" strike="noStrike">
                <a:solidFill>
                  <a:schemeClr val="dk1"/>
                </a:solidFill>
                <a:latin typeface="Arial"/>
                <a:ea typeface="Arial"/>
                <a:cs typeface="Arial"/>
                <a:sym typeface="Arial"/>
              </a:rPr>
              <a:t>enhance</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education</a:t>
            </a:r>
            <a:r>
              <a:rPr b="0" i="0" lang="en-US" sz="1800" u="none" cap="none" strike="noStrike">
                <a:solidFill>
                  <a:schemeClr val="dk1"/>
                </a:solidFill>
                <a:latin typeface="Arial"/>
                <a:ea typeface="Arial"/>
                <a:cs typeface="Arial"/>
                <a:sym typeface="Arial"/>
              </a:rPr>
              <a:t> at both higher education and K-12 levels.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 name="Google Shape;102;p2"/>
          <p:cNvSpPr txBox="1"/>
          <p:nvPr/>
        </p:nvSpPr>
        <p:spPr>
          <a:xfrm>
            <a:off x="444137" y="3722378"/>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Bobby Hodgkinson</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585275" y="4598699"/>
            <a:ext cx="11371200" cy="264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Associate Teaching Professor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Smead Aerospace Engineering Sciences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University of Colorado Boulder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Experiential Learning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Gen AI ‘enthusiast’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4" name="Google Shape;104;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A blue background with white text&#10;&#10;AI-generated content may be incorrect." id="110" name="Google Shape;110;g33efe24eb5a_0_0"/>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11" name="Google Shape;111;g33efe24eb5a_0_0"/>
          <p:cNvSpPr txBox="1"/>
          <p:nvPr/>
        </p:nvSpPr>
        <p:spPr>
          <a:xfrm>
            <a:off x="457200" y="1822269"/>
            <a:ext cx="11371200" cy="5387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Beginner</a:t>
            </a:r>
            <a:r>
              <a:rPr b="0" i="0" lang="en-US" sz="1800" u="none" cap="none" strike="noStrike">
                <a:solidFill>
                  <a:schemeClr val="dk1"/>
                </a:solidFill>
                <a:latin typeface="Arial"/>
                <a:ea typeface="Arial"/>
                <a:cs typeface="Arial"/>
                <a:sym typeface="Arial"/>
              </a:rPr>
              <a:t> level</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Limited</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technical</a:t>
            </a:r>
            <a:r>
              <a:rPr b="0" i="0" lang="en-US" sz="1800" u="none" cap="none" strike="noStrike">
                <a:solidFill>
                  <a:schemeClr val="dk1"/>
                </a:solidFill>
                <a:latin typeface="Arial"/>
                <a:ea typeface="Arial"/>
                <a:cs typeface="Arial"/>
                <a:sym typeface="Arial"/>
              </a:rPr>
              <a:t> exposure</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‘AI’ means ‘Generative AI’</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Audience: </a:t>
            </a:r>
            <a:r>
              <a:rPr b="1" i="0" lang="en-US" sz="1800" u="none" cap="none" strike="noStrike">
                <a:solidFill>
                  <a:schemeClr val="dk1"/>
                </a:solidFill>
                <a:latin typeface="Arial"/>
                <a:ea typeface="Arial"/>
                <a:cs typeface="Arial"/>
                <a:sym typeface="Arial"/>
              </a:rPr>
              <a:t>Education</a:t>
            </a:r>
            <a:r>
              <a:rPr b="0" i="0" lang="en-US" sz="1800" u="none" cap="none" strike="noStrike">
                <a:solidFill>
                  <a:schemeClr val="dk1"/>
                </a:solidFill>
                <a:latin typeface="Arial"/>
                <a:ea typeface="Arial"/>
                <a:cs typeface="Arial"/>
                <a:sym typeface="Arial"/>
              </a:rPr>
              <a:t> and Researchers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Future is </a:t>
            </a:r>
            <a:r>
              <a:rPr b="1" i="0" lang="en-US" sz="1800" u="none" cap="none" strike="noStrike">
                <a:solidFill>
                  <a:schemeClr val="dk1"/>
                </a:solidFill>
                <a:latin typeface="Arial"/>
                <a:ea typeface="Arial"/>
                <a:cs typeface="Arial"/>
                <a:sym typeface="Arial"/>
              </a:rPr>
              <a:t>AI-augmented</a:t>
            </a:r>
            <a:endParaRPr b="1"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Not replace human</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More bandwidth for human-human interactions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Familiar with ethical limitations of AI (bias, etc.)</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Responsibility</a:t>
            </a:r>
            <a:r>
              <a:rPr b="0" i="0" lang="en-US" sz="1800" u="none" cap="none" strike="noStrike">
                <a:solidFill>
                  <a:schemeClr val="dk1"/>
                </a:solidFill>
                <a:latin typeface="Arial"/>
                <a:ea typeface="Arial"/>
                <a:cs typeface="Arial"/>
                <a:sym typeface="Arial"/>
              </a:rPr>
              <a:t> of educators to </a:t>
            </a:r>
            <a:r>
              <a:rPr b="1" i="0" lang="en-US" sz="1800" u="none" cap="none" strike="noStrike">
                <a:solidFill>
                  <a:schemeClr val="dk1"/>
                </a:solidFill>
                <a:latin typeface="Arial"/>
                <a:ea typeface="Arial"/>
                <a:cs typeface="Arial"/>
                <a:sym typeface="Arial"/>
              </a:rPr>
              <a:t>explore</a:t>
            </a:r>
            <a:r>
              <a:rPr b="0" i="0" lang="en-US" sz="1800" u="none" cap="none" strike="noStrike">
                <a:solidFill>
                  <a:schemeClr val="dk1"/>
                </a:solidFill>
                <a:latin typeface="Arial"/>
                <a:ea typeface="Arial"/>
                <a:cs typeface="Arial"/>
                <a:sym typeface="Arial"/>
              </a:rPr>
              <a:t> use cases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Prepare upcoming generation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Paint a picture of tomorrow’s classroom</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Tomorrow may be closer than we may think</a:t>
            </a:r>
            <a:endParaRPr b="0" i="0" sz="18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Content </a:t>
            </a:r>
            <a:r>
              <a:rPr b="1" i="1" lang="en-US" sz="1800" u="none" cap="none" strike="noStrike">
                <a:solidFill>
                  <a:schemeClr val="dk1"/>
                </a:solidFill>
                <a:latin typeface="Arial"/>
                <a:ea typeface="Arial"/>
                <a:cs typeface="Arial"/>
                <a:sym typeface="Arial"/>
              </a:rPr>
              <a:t>not</a:t>
            </a:r>
            <a:r>
              <a:rPr b="0" i="1" lang="en-US" sz="1800" u="none" cap="none" strike="noStrike">
                <a:solidFill>
                  <a:schemeClr val="dk1"/>
                </a:solidFill>
                <a:latin typeface="Arial"/>
                <a:ea typeface="Arial"/>
                <a:cs typeface="Arial"/>
                <a:sym typeface="Arial"/>
              </a:rPr>
              <a:t> sponsored by OpenAI, Google, etc.</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Images created with ChatGPT</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Student quotes used with permission</a:t>
            </a:r>
            <a:endParaRPr b="0" i="1"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12" name="Google Shape;112;g33efe24eb5a_0_0"/>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Assumptions &amp; Outline</a:t>
            </a:r>
            <a:endParaRPr b="0" i="0" sz="1400" u="none" cap="none" strike="noStrike">
              <a:solidFill>
                <a:srgbClr val="000000"/>
              </a:solidFill>
              <a:latin typeface="Arial"/>
              <a:ea typeface="Arial"/>
              <a:cs typeface="Arial"/>
              <a:sym typeface="Arial"/>
            </a:endParaRPr>
          </a:p>
        </p:txBody>
      </p:sp>
      <p:sp>
        <p:nvSpPr>
          <p:cNvPr id="113" name="Google Shape;113;g33efe24eb5a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A blue background with white text&#10;&#10;AI-generated content may be incorrect." id="119" name="Google Shape;119;g33efe24eb5a_0_9"/>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20" name="Google Shape;120;g33efe24eb5a_0_9"/>
          <p:cNvSpPr txBox="1"/>
          <p:nvPr/>
        </p:nvSpPr>
        <p:spPr>
          <a:xfrm>
            <a:off x="444137" y="942703"/>
            <a:ext cx="1135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g33efe24eb5a_0_9" title="main_color_all.png"/>
          <p:cNvPicPr preferRelativeResize="0"/>
          <p:nvPr/>
        </p:nvPicPr>
        <p:blipFill rotWithShape="1">
          <a:blip r:embed="rId4">
            <a:alphaModFix/>
          </a:blip>
          <a:srcRect b="0" l="0" r="0" t="0"/>
          <a:stretch/>
        </p:blipFill>
        <p:spPr>
          <a:xfrm>
            <a:off x="901000" y="868325"/>
            <a:ext cx="10404803" cy="5928900"/>
          </a:xfrm>
          <a:prstGeom prst="rect">
            <a:avLst/>
          </a:prstGeom>
          <a:noFill/>
          <a:ln>
            <a:noFill/>
          </a:ln>
        </p:spPr>
      </p:pic>
      <p:sp>
        <p:nvSpPr>
          <p:cNvPr id="122" name="Google Shape;122;g33efe24eb5a_0_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A blue background with white text&#10;&#10;AI-generated content may be incorrect." id="128" name="Google Shape;128;g33efe24eb5a_0_16"/>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29" name="Google Shape;129;g33efe24eb5a_0_16"/>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Student facing</a:t>
            </a:r>
            <a:endParaRPr b="0" i="0" sz="1400" u="none" cap="none" strike="noStrike">
              <a:solidFill>
                <a:srgbClr val="000000"/>
              </a:solidFill>
              <a:latin typeface="Arial"/>
              <a:ea typeface="Arial"/>
              <a:cs typeface="Arial"/>
              <a:sym typeface="Arial"/>
            </a:endParaRPr>
          </a:p>
        </p:txBody>
      </p:sp>
      <p:sp>
        <p:nvSpPr>
          <p:cNvPr id="130" name="Google Shape;130;g33efe24eb5a_0_16"/>
          <p:cNvSpPr txBox="1"/>
          <p:nvPr/>
        </p:nvSpPr>
        <p:spPr>
          <a:xfrm>
            <a:off x="457200" y="2050869"/>
            <a:ext cx="11371200" cy="153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Aptos 18 pt black Text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1" name="Google Shape;131;g33efe24eb5a_0_16" title="students_color.png"/>
          <p:cNvPicPr preferRelativeResize="0"/>
          <p:nvPr/>
        </p:nvPicPr>
        <p:blipFill rotWithShape="1">
          <a:blip r:embed="rId4">
            <a:alphaModFix/>
          </a:blip>
          <a:srcRect b="0" l="0" r="0" t="0"/>
          <a:stretch/>
        </p:blipFill>
        <p:spPr>
          <a:xfrm>
            <a:off x="568025" y="960675"/>
            <a:ext cx="10972800" cy="6252576"/>
          </a:xfrm>
          <a:prstGeom prst="rect">
            <a:avLst/>
          </a:prstGeom>
          <a:noFill/>
          <a:ln>
            <a:noFill/>
          </a:ln>
        </p:spPr>
      </p:pic>
      <p:sp>
        <p:nvSpPr>
          <p:cNvPr id="132" name="Google Shape;132;g33efe24eb5a_0_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A blue background with white text&#10;&#10;AI-generated content may be incorrect." id="138" name="Google Shape;138;g33efe24eb5a_0_40"/>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39" name="Google Shape;139;g33efe24eb5a_0_40"/>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Student facing</a:t>
            </a:r>
            <a:endParaRPr b="0" i="0" sz="1400" u="none" cap="none" strike="noStrike">
              <a:solidFill>
                <a:srgbClr val="000000"/>
              </a:solidFill>
              <a:latin typeface="Arial"/>
              <a:ea typeface="Arial"/>
              <a:cs typeface="Arial"/>
              <a:sym typeface="Arial"/>
            </a:endParaRPr>
          </a:p>
        </p:txBody>
      </p:sp>
      <p:sp>
        <p:nvSpPr>
          <p:cNvPr id="140" name="Google Shape;140;g33efe24eb5a_0_40"/>
          <p:cNvSpPr txBox="1"/>
          <p:nvPr/>
        </p:nvSpPr>
        <p:spPr>
          <a:xfrm>
            <a:off x="-76200" y="1974669"/>
            <a:ext cx="11371200" cy="2062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AI Tutors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CustomGPTs (original)</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Enterprise solutions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AI-augmented assignments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NotebookLM</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Free</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1" name="Google Shape;141;g33efe24eb5a_0_40" title="students_color.png"/>
          <p:cNvPicPr preferRelativeResize="0"/>
          <p:nvPr/>
        </p:nvPicPr>
        <p:blipFill rotWithShape="1">
          <a:blip r:embed="rId4">
            <a:alphaModFix/>
          </a:blip>
          <a:srcRect b="0" l="0" r="0" t="0"/>
          <a:stretch/>
        </p:blipFill>
        <p:spPr>
          <a:xfrm>
            <a:off x="7189250" y="1194225"/>
            <a:ext cx="4903777" cy="2794300"/>
          </a:xfrm>
          <a:prstGeom prst="rect">
            <a:avLst/>
          </a:prstGeom>
          <a:noFill/>
          <a:ln>
            <a:noFill/>
          </a:ln>
        </p:spPr>
      </p:pic>
      <p:pic>
        <p:nvPicPr>
          <p:cNvPr id="142" name="Google Shape;142;g33efe24eb5a_0_40" title="code_review.png"/>
          <p:cNvPicPr preferRelativeResize="0"/>
          <p:nvPr/>
        </p:nvPicPr>
        <p:blipFill rotWithShape="1">
          <a:blip r:embed="rId5">
            <a:alphaModFix/>
          </a:blip>
          <a:srcRect b="0" l="0" r="0" t="0"/>
          <a:stretch/>
        </p:blipFill>
        <p:spPr>
          <a:xfrm>
            <a:off x="5673250" y="4107875"/>
            <a:ext cx="4385024" cy="2717075"/>
          </a:xfrm>
          <a:prstGeom prst="rect">
            <a:avLst/>
          </a:prstGeom>
          <a:noFill/>
          <a:ln>
            <a:noFill/>
          </a:ln>
        </p:spPr>
      </p:pic>
      <p:pic>
        <p:nvPicPr>
          <p:cNvPr id="143" name="Google Shape;143;g33efe24eb5a_0_40" title="notebooklm.png"/>
          <p:cNvPicPr preferRelativeResize="0"/>
          <p:nvPr/>
        </p:nvPicPr>
        <p:blipFill rotWithShape="1">
          <a:blip r:embed="rId6">
            <a:alphaModFix/>
          </a:blip>
          <a:srcRect b="0" l="0" r="0" t="0"/>
          <a:stretch/>
        </p:blipFill>
        <p:spPr>
          <a:xfrm>
            <a:off x="228600" y="4014326"/>
            <a:ext cx="4848374" cy="2599375"/>
          </a:xfrm>
          <a:prstGeom prst="rect">
            <a:avLst/>
          </a:prstGeom>
          <a:noFill/>
          <a:ln>
            <a:noFill/>
          </a:ln>
        </p:spPr>
      </p:pic>
      <p:pic>
        <p:nvPicPr>
          <p:cNvPr id="144" name="Google Shape;144;g33efe24eb5a_0_40" title="Screenshot 2025-03-11 at 2.25.30 PM.png"/>
          <p:cNvPicPr preferRelativeResize="0"/>
          <p:nvPr/>
        </p:nvPicPr>
        <p:blipFill rotWithShape="1">
          <a:blip r:embed="rId7">
            <a:alphaModFix/>
          </a:blip>
          <a:srcRect b="0" l="0" r="0" t="0"/>
          <a:stretch/>
        </p:blipFill>
        <p:spPr>
          <a:xfrm>
            <a:off x="3858150" y="845025"/>
            <a:ext cx="3636076" cy="1970725"/>
          </a:xfrm>
          <a:prstGeom prst="rect">
            <a:avLst/>
          </a:prstGeom>
          <a:noFill/>
          <a:ln>
            <a:noFill/>
          </a:ln>
        </p:spPr>
      </p:pic>
      <p:sp>
        <p:nvSpPr>
          <p:cNvPr id="145" name="Google Shape;145;g33efe24eb5a_0_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A blue background with white text&#10;&#10;AI-generated content may be incorrect." id="151" name="Google Shape;151;g33efe24eb5a_0_24"/>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52" name="Google Shape;152;g33efe24eb5a_0_24"/>
          <p:cNvSpPr txBox="1"/>
          <p:nvPr/>
        </p:nvSpPr>
        <p:spPr>
          <a:xfrm>
            <a:off x="4441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Back of house</a:t>
            </a:r>
            <a:endParaRPr b="0" i="0" sz="1400" u="none" cap="none" strike="noStrike">
              <a:solidFill>
                <a:srgbClr val="000000"/>
              </a:solidFill>
              <a:latin typeface="Arial"/>
              <a:ea typeface="Arial"/>
              <a:cs typeface="Arial"/>
              <a:sym typeface="Arial"/>
            </a:endParaRPr>
          </a:p>
        </p:txBody>
      </p:sp>
      <p:sp>
        <p:nvSpPr>
          <p:cNvPr id="153" name="Google Shape;153;g33efe24eb5a_0_24"/>
          <p:cNvSpPr txBox="1"/>
          <p:nvPr/>
        </p:nvSpPr>
        <p:spPr>
          <a:xfrm>
            <a:off x="457200" y="2050869"/>
            <a:ext cx="11371200" cy="153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Aptos 18 pt black Text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54" name="Google Shape;154;g33efe24eb5a_0_24" title="teacher_color.png"/>
          <p:cNvPicPr preferRelativeResize="0"/>
          <p:nvPr/>
        </p:nvPicPr>
        <p:blipFill rotWithShape="1">
          <a:blip r:embed="rId4">
            <a:alphaModFix/>
          </a:blip>
          <a:srcRect b="0" l="0" r="0" t="0"/>
          <a:stretch/>
        </p:blipFill>
        <p:spPr>
          <a:xfrm>
            <a:off x="444125" y="892507"/>
            <a:ext cx="10953001" cy="6241274"/>
          </a:xfrm>
          <a:prstGeom prst="rect">
            <a:avLst/>
          </a:prstGeom>
          <a:noFill/>
          <a:ln>
            <a:noFill/>
          </a:ln>
        </p:spPr>
      </p:pic>
      <p:sp>
        <p:nvSpPr>
          <p:cNvPr id="155" name="Google Shape;155;g33efe24eb5a_0_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A blue background with white text&#10;&#10;AI-generated content may be incorrect." id="161" name="Google Shape;161;g33efe24eb5a_0_57"/>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62" name="Google Shape;162;g33efe24eb5a_0_57"/>
          <p:cNvSpPr txBox="1"/>
          <p:nvPr/>
        </p:nvSpPr>
        <p:spPr>
          <a:xfrm>
            <a:off x="444137" y="10951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Back of house</a:t>
            </a:r>
            <a:endParaRPr b="0" i="0" sz="1400" u="none" cap="none" strike="noStrike">
              <a:solidFill>
                <a:srgbClr val="000000"/>
              </a:solidFill>
              <a:latin typeface="Arial"/>
              <a:ea typeface="Arial"/>
              <a:cs typeface="Arial"/>
              <a:sym typeface="Arial"/>
            </a:endParaRPr>
          </a:p>
        </p:txBody>
      </p:sp>
      <p:sp>
        <p:nvSpPr>
          <p:cNvPr id="163" name="Google Shape;163;g33efe24eb5a_0_57"/>
          <p:cNvSpPr txBox="1"/>
          <p:nvPr/>
        </p:nvSpPr>
        <p:spPr>
          <a:xfrm>
            <a:off x="457200" y="1593675"/>
            <a:ext cx="6639900" cy="3755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AI-Assisted grading (concerns, benefits)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Consistency of numerical score</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Efficiency - more time for human to human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FERPA compliance</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NAIRR resources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In-house equipment</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More time for human-human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AI</a:t>
            </a:r>
            <a:r>
              <a:rPr b="0" i="0" lang="en-US" sz="1800" u="none" cap="none" strike="noStrike">
                <a:solidFill>
                  <a:schemeClr val="dk1"/>
                </a:solidFill>
                <a:latin typeface="Arial"/>
                <a:ea typeface="Arial"/>
                <a:cs typeface="Arial"/>
                <a:sym typeface="Arial"/>
              </a:rPr>
              <a:t> allows us </a:t>
            </a:r>
            <a:r>
              <a:rPr b="1" i="0" lang="en-US" sz="1800" u="none" cap="none" strike="noStrike">
                <a:solidFill>
                  <a:schemeClr val="dk1"/>
                </a:solidFill>
                <a:latin typeface="Arial"/>
                <a:ea typeface="Arial"/>
                <a:cs typeface="Arial"/>
                <a:sym typeface="Arial"/>
              </a:rPr>
              <a:t>to do</a:t>
            </a:r>
            <a:r>
              <a:rPr b="0" i="0" lang="en-US" sz="1800" u="none" cap="none" strike="noStrike">
                <a:solidFill>
                  <a:schemeClr val="dk1"/>
                </a:solidFill>
                <a:latin typeface="Arial"/>
                <a:ea typeface="Arial"/>
                <a:cs typeface="Arial"/>
                <a:sym typeface="Arial"/>
              </a:rPr>
              <a:t> the </a:t>
            </a:r>
            <a:r>
              <a:rPr b="1" i="0" lang="en-US" sz="1800" u="none" cap="none" strike="noStrike">
                <a:solidFill>
                  <a:schemeClr val="dk1"/>
                </a:solidFill>
                <a:latin typeface="Arial"/>
                <a:ea typeface="Arial"/>
                <a:cs typeface="Arial"/>
                <a:sym typeface="Arial"/>
              </a:rPr>
              <a:t>things</a:t>
            </a:r>
            <a:r>
              <a:rPr b="0" i="0" lang="en-US" sz="1800" u="none" cap="none" strike="noStrike">
                <a:solidFill>
                  <a:schemeClr val="dk1"/>
                </a:solidFill>
                <a:latin typeface="Arial"/>
                <a:ea typeface="Arial"/>
                <a:cs typeface="Arial"/>
                <a:sym typeface="Arial"/>
              </a:rPr>
              <a:t> we’ve always </a:t>
            </a:r>
            <a:r>
              <a:rPr b="1" i="0" lang="en-US" sz="1800" u="none" cap="none" strike="noStrike">
                <a:solidFill>
                  <a:schemeClr val="dk1"/>
                </a:solidFill>
                <a:latin typeface="Arial"/>
                <a:ea typeface="Arial"/>
                <a:cs typeface="Arial"/>
                <a:sym typeface="Arial"/>
              </a:rPr>
              <a:t>wanted to do</a:t>
            </a:r>
            <a:r>
              <a:rPr b="0" i="0" lang="en-US" sz="1800" u="none" cap="none" strike="noStrike">
                <a:solidFill>
                  <a:schemeClr val="dk1"/>
                </a:solidFill>
                <a:latin typeface="Arial"/>
                <a:ea typeface="Arial"/>
                <a:cs typeface="Arial"/>
                <a:sym typeface="Arial"/>
              </a:rPr>
              <a:t> but </a:t>
            </a:r>
            <a:r>
              <a:rPr b="1" i="0" lang="en-US" sz="1800" u="none" cap="none" strike="noStrike">
                <a:solidFill>
                  <a:schemeClr val="dk1"/>
                </a:solidFill>
                <a:latin typeface="Arial"/>
                <a:ea typeface="Arial"/>
                <a:cs typeface="Arial"/>
                <a:sym typeface="Arial"/>
              </a:rPr>
              <a:t>didn’t</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have</a:t>
            </a:r>
            <a:r>
              <a:rPr b="0" i="0" lang="en-US" sz="1800" u="none" cap="none" strike="noStrike">
                <a:solidFill>
                  <a:schemeClr val="dk1"/>
                </a:solidFill>
                <a:latin typeface="Arial"/>
                <a:ea typeface="Arial"/>
                <a:cs typeface="Arial"/>
                <a:sym typeface="Arial"/>
              </a:rPr>
              <a:t> the </a:t>
            </a:r>
            <a:r>
              <a:rPr b="1" i="0" lang="en-US" sz="1800" u="none" cap="none" strike="noStrike">
                <a:solidFill>
                  <a:schemeClr val="dk1"/>
                </a:solidFill>
                <a:latin typeface="Arial"/>
                <a:ea typeface="Arial"/>
                <a:cs typeface="Arial"/>
                <a:sym typeface="Arial"/>
              </a:rPr>
              <a:t>resources</a:t>
            </a:r>
            <a:r>
              <a:rPr b="0" i="0" lang="en-US" sz="1800" u="none" cap="none" strike="noStrike">
                <a:solidFill>
                  <a:schemeClr val="dk1"/>
                </a:solidFill>
                <a:latin typeface="Arial"/>
                <a:ea typeface="Arial"/>
                <a:cs typeface="Arial"/>
                <a:sym typeface="Arial"/>
              </a:rPr>
              <a:t>” - Prof. Mike Klymkowsky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64" name="Google Shape;164;g33efe24eb5a_0_57" title="teacher_color.png"/>
          <p:cNvPicPr preferRelativeResize="0"/>
          <p:nvPr/>
        </p:nvPicPr>
        <p:blipFill rotWithShape="1">
          <a:blip r:embed="rId4">
            <a:alphaModFix/>
          </a:blip>
          <a:srcRect b="0" l="0" r="0" t="0"/>
          <a:stretch/>
        </p:blipFill>
        <p:spPr>
          <a:xfrm>
            <a:off x="7168725" y="1367350"/>
            <a:ext cx="4744975" cy="2703799"/>
          </a:xfrm>
          <a:prstGeom prst="rect">
            <a:avLst/>
          </a:prstGeom>
          <a:noFill/>
          <a:ln>
            <a:noFill/>
          </a:ln>
        </p:spPr>
      </p:pic>
      <p:pic>
        <p:nvPicPr>
          <p:cNvPr id="165" name="Google Shape;165;g33efe24eb5a_0_57"/>
          <p:cNvPicPr preferRelativeResize="0"/>
          <p:nvPr/>
        </p:nvPicPr>
        <p:blipFill rotWithShape="1">
          <a:blip r:embed="rId5">
            <a:alphaModFix/>
          </a:blip>
          <a:srcRect b="0" l="0" r="0" t="0"/>
          <a:stretch/>
        </p:blipFill>
        <p:spPr>
          <a:xfrm>
            <a:off x="7821500" y="4009808"/>
            <a:ext cx="3066324" cy="3066324"/>
          </a:xfrm>
          <a:prstGeom prst="rect">
            <a:avLst/>
          </a:prstGeom>
          <a:noFill/>
          <a:ln>
            <a:noFill/>
          </a:ln>
        </p:spPr>
      </p:pic>
      <p:pic>
        <p:nvPicPr>
          <p:cNvPr id="166" name="Google Shape;166;g33efe24eb5a_0_57" title="Screenshot 2025-03-12 at 9.18.35 AM.png"/>
          <p:cNvPicPr preferRelativeResize="0"/>
          <p:nvPr/>
        </p:nvPicPr>
        <p:blipFill rotWithShape="1">
          <a:blip r:embed="rId6">
            <a:alphaModFix/>
          </a:blip>
          <a:srcRect b="0" l="0" r="44248" t="0"/>
          <a:stretch/>
        </p:blipFill>
        <p:spPr>
          <a:xfrm>
            <a:off x="435125" y="4354450"/>
            <a:ext cx="3665300" cy="2224625"/>
          </a:xfrm>
          <a:prstGeom prst="rect">
            <a:avLst/>
          </a:prstGeom>
          <a:noFill/>
          <a:ln>
            <a:noFill/>
          </a:ln>
        </p:spPr>
      </p:pic>
      <p:pic>
        <p:nvPicPr>
          <p:cNvPr id="167" name="Google Shape;167;g33efe24eb5a_0_57" title="Screenshot 2025-03-12 at 9.20.08 AM.png"/>
          <p:cNvPicPr preferRelativeResize="0"/>
          <p:nvPr/>
        </p:nvPicPr>
        <p:blipFill rotWithShape="1">
          <a:blip r:embed="rId7">
            <a:alphaModFix/>
          </a:blip>
          <a:srcRect b="0" l="0" r="0" t="0"/>
          <a:stretch/>
        </p:blipFill>
        <p:spPr>
          <a:xfrm>
            <a:off x="4241100" y="4354450"/>
            <a:ext cx="3145999" cy="2580125"/>
          </a:xfrm>
          <a:prstGeom prst="rect">
            <a:avLst/>
          </a:prstGeom>
          <a:noFill/>
          <a:ln>
            <a:noFill/>
          </a:ln>
        </p:spPr>
      </p:pic>
      <p:sp>
        <p:nvSpPr>
          <p:cNvPr id="168" name="Google Shape;168;g33efe24eb5a_0_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A blue background with white text&#10;&#10;AI-generated content may be incorrect." id="174" name="Google Shape;174;g33efe24eb5a_0_49"/>
          <p:cNvPicPr preferRelativeResize="0"/>
          <p:nvPr>
            <p:ph idx="1" type="body"/>
          </p:nvPr>
        </p:nvPicPr>
        <p:blipFill rotWithShape="1">
          <a:blip r:embed="rId3">
            <a:alphaModFix/>
          </a:blip>
          <a:srcRect b="17916" l="0" r="0" t="23085"/>
          <a:stretch/>
        </p:blipFill>
        <p:spPr>
          <a:xfrm>
            <a:off x="0" y="0"/>
            <a:ext cx="12192000" cy="1051500"/>
          </a:xfrm>
          <a:prstGeom prst="rect">
            <a:avLst/>
          </a:prstGeom>
          <a:noFill/>
          <a:ln>
            <a:noFill/>
          </a:ln>
        </p:spPr>
      </p:pic>
      <p:sp>
        <p:nvSpPr>
          <p:cNvPr id="175" name="Google Shape;175;g33efe24eb5a_0_49"/>
          <p:cNvSpPr txBox="1"/>
          <p:nvPr/>
        </p:nvSpPr>
        <p:spPr>
          <a:xfrm>
            <a:off x="139337" y="1247503"/>
            <a:ext cx="1135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Preparing students for AI-augmented society</a:t>
            </a:r>
            <a:endParaRPr b="0" i="0" sz="1400" u="none" cap="none" strike="noStrike">
              <a:solidFill>
                <a:srgbClr val="000000"/>
              </a:solidFill>
              <a:latin typeface="Arial"/>
              <a:ea typeface="Arial"/>
              <a:cs typeface="Arial"/>
              <a:sym typeface="Arial"/>
            </a:endParaRPr>
          </a:p>
        </p:txBody>
      </p:sp>
      <p:sp>
        <p:nvSpPr>
          <p:cNvPr id="176" name="Google Shape;176;g33efe24eb5a_0_49"/>
          <p:cNvSpPr txBox="1"/>
          <p:nvPr/>
        </p:nvSpPr>
        <p:spPr>
          <a:xfrm>
            <a:off x="457200" y="1898475"/>
            <a:ext cx="6733800" cy="624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Idea credit: </a:t>
            </a:r>
            <a:endParaRPr b="0" i="0" sz="18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Prof. Teresa Nugent ENGL 3016 “Writing in the age of AI”</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r>
              <a:rPr b="0" i="1" lang="en-US" sz="1800" u="none" cap="none" strike="noStrike">
                <a:solidFill>
                  <a:schemeClr val="dk1"/>
                </a:solidFill>
                <a:latin typeface="Arial"/>
                <a:ea typeface="Arial"/>
                <a:cs typeface="Arial"/>
                <a:sym typeface="Arial"/>
              </a:rPr>
              <a:t>The </a:t>
            </a:r>
            <a:r>
              <a:rPr b="1" i="1" lang="en-US" sz="1800" u="none" cap="none" strike="noStrike">
                <a:solidFill>
                  <a:schemeClr val="dk1"/>
                </a:solidFill>
                <a:latin typeface="Arial"/>
                <a:ea typeface="Arial"/>
                <a:cs typeface="Arial"/>
                <a:sym typeface="Arial"/>
              </a:rPr>
              <a:t>AI-produced code</a:t>
            </a:r>
            <a:r>
              <a:rPr b="0" i="1" lang="en-US" sz="1800" u="none" cap="none" strike="noStrike">
                <a:solidFill>
                  <a:schemeClr val="dk1"/>
                </a:solidFill>
                <a:latin typeface="Arial"/>
                <a:ea typeface="Arial"/>
                <a:cs typeface="Arial"/>
                <a:sym typeface="Arial"/>
              </a:rPr>
              <a:t> had a </a:t>
            </a:r>
            <a:r>
              <a:rPr b="1" i="1" lang="en-US" sz="1800" u="none" cap="none" strike="noStrike">
                <a:solidFill>
                  <a:schemeClr val="dk1"/>
                </a:solidFill>
                <a:latin typeface="Arial"/>
                <a:ea typeface="Arial"/>
                <a:cs typeface="Arial"/>
                <a:sym typeface="Arial"/>
              </a:rPr>
              <a:t>solid framework</a:t>
            </a:r>
            <a:r>
              <a:rPr b="0" i="1" lang="en-US" sz="1800" u="none" cap="none" strike="noStrike">
                <a:solidFill>
                  <a:schemeClr val="dk1"/>
                </a:solidFill>
                <a:latin typeface="Arial"/>
                <a:ea typeface="Arial"/>
                <a:cs typeface="Arial"/>
                <a:sym typeface="Arial"/>
              </a:rPr>
              <a:t> but </a:t>
            </a:r>
            <a:r>
              <a:rPr b="1" i="1" lang="en-US" sz="1800" u="none" cap="none" strike="noStrike">
                <a:solidFill>
                  <a:schemeClr val="dk1"/>
                </a:solidFill>
                <a:latin typeface="Arial"/>
                <a:ea typeface="Arial"/>
                <a:cs typeface="Arial"/>
                <a:sym typeface="Arial"/>
              </a:rPr>
              <a:t>lacked</a:t>
            </a:r>
            <a:r>
              <a:rPr b="0" i="1" lang="en-US" sz="1800" u="none" cap="none" strike="noStrike">
                <a:solidFill>
                  <a:schemeClr val="dk1"/>
                </a:solidFill>
                <a:latin typeface="Arial"/>
                <a:ea typeface="Arial"/>
                <a:cs typeface="Arial"/>
                <a:sym typeface="Arial"/>
              </a:rPr>
              <a:t> the </a:t>
            </a:r>
            <a:r>
              <a:rPr b="1" i="1" lang="en-US" sz="1800" u="none" cap="none" strike="noStrike">
                <a:solidFill>
                  <a:schemeClr val="dk1"/>
                </a:solidFill>
                <a:latin typeface="Arial"/>
                <a:ea typeface="Arial"/>
                <a:cs typeface="Arial"/>
                <a:sym typeface="Arial"/>
              </a:rPr>
              <a:t>finishing</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touches</a:t>
            </a:r>
            <a:r>
              <a:rPr b="0" i="1" lang="en-US" sz="1800" u="none" cap="none" strike="noStrike">
                <a:solidFill>
                  <a:schemeClr val="dk1"/>
                </a:solidFill>
                <a:latin typeface="Arial"/>
                <a:ea typeface="Arial"/>
                <a:cs typeface="Arial"/>
                <a:sym typeface="Arial"/>
              </a:rPr>
              <a:t> required to complete the milestones fully</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r>
              <a:rPr b="0" i="1" lang="en-US" sz="1800" u="none" cap="none" strike="noStrike">
                <a:solidFill>
                  <a:schemeClr val="dk1"/>
                </a:solidFill>
                <a:latin typeface="Arial"/>
                <a:ea typeface="Arial"/>
                <a:cs typeface="Arial"/>
                <a:sym typeface="Arial"/>
              </a:rPr>
              <a:t>The </a:t>
            </a:r>
            <a:r>
              <a:rPr b="1" i="1" lang="en-US" sz="1800" u="none" cap="none" strike="noStrike">
                <a:solidFill>
                  <a:schemeClr val="dk1"/>
                </a:solidFill>
                <a:latin typeface="Arial"/>
                <a:ea typeface="Arial"/>
                <a:cs typeface="Arial"/>
                <a:sym typeface="Arial"/>
              </a:rPr>
              <a:t>most valuable lesson </a:t>
            </a:r>
            <a:r>
              <a:rPr b="0" i="1" lang="en-US" sz="1800" u="none" cap="none" strike="noStrike">
                <a:solidFill>
                  <a:schemeClr val="dk1"/>
                </a:solidFill>
                <a:latin typeface="Arial"/>
                <a:ea typeface="Arial"/>
                <a:cs typeface="Arial"/>
                <a:sym typeface="Arial"/>
              </a:rPr>
              <a:t>is that AI tools are </a:t>
            </a:r>
            <a:r>
              <a:rPr b="1" i="1" lang="en-US" sz="1800" u="none" cap="none" strike="noStrike">
                <a:solidFill>
                  <a:schemeClr val="dk1"/>
                </a:solidFill>
                <a:latin typeface="Arial"/>
                <a:ea typeface="Arial"/>
                <a:cs typeface="Arial"/>
                <a:sym typeface="Arial"/>
              </a:rPr>
              <a:t>powerful aids</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but</a:t>
            </a:r>
            <a:r>
              <a:rPr b="0" i="1" lang="en-US" sz="1800" u="none" cap="none" strike="noStrike">
                <a:solidFill>
                  <a:schemeClr val="dk1"/>
                </a:solidFill>
                <a:latin typeface="Arial"/>
                <a:ea typeface="Arial"/>
                <a:cs typeface="Arial"/>
                <a:sym typeface="Arial"/>
              </a:rPr>
              <a:t> require </a:t>
            </a:r>
            <a:r>
              <a:rPr b="1" i="1" lang="en-US" sz="1800" u="none" cap="none" strike="noStrike">
                <a:solidFill>
                  <a:schemeClr val="dk1"/>
                </a:solidFill>
                <a:latin typeface="Arial"/>
                <a:ea typeface="Arial"/>
                <a:cs typeface="Arial"/>
                <a:sym typeface="Arial"/>
              </a:rPr>
              <a:t>human</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oversight</a:t>
            </a:r>
            <a:r>
              <a:rPr b="0" i="1" lang="en-US" sz="1800" u="none" cap="none" strike="noStrike">
                <a:solidFill>
                  <a:schemeClr val="dk1"/>
                </a:solidFill>
                <a:latin typeface="Arial"/>
                <a:ea typeface="Arial"/>
                <a:cs typeface="Arial"/>
                <a:sym typeface="Arial"/>
              </a:rPr>
              <a:t> and </a:t>
            </a:r>
            <a:r>
              <a:rPr b="1" i="1" lang="en-US" sz="1800" u="none" cap="none" strike="noStrike">
                <a:solidFill>
                  <a:schemeClr val="dk1"/>
                </a:solidFill>
                <a:latin typeface="Arial"/>
                <a:ea typeface="Arial"/>
                <a:cs typeface="Arial"/>
                <a:sym typeface="Arial"/>
              </a:rPr>
              <a:t>critical evaluation</a:t>
            </a:r>
            <a:r>
              <a:rPr b="0" i="1" lang="en-US" sz="1800" u="none" cap="none" strike="noStrike">
                <a:solidFill>
                  <a:schemeClr val="dk1"/>
                </a:solidFill>
                <a:latin typeface="Arial"/>
                <a:ea typeface="Arial"/>
                <a:cs typeface="Arial"/>
                <a:sym typeface="Arial"/>
              </a:rPr>
              <a:t>. While they can streamline workflows and provide alternative perspectives, they may </a:t>
            </a:r>
            <a:r>
              <a:rPr b="1" i="1" lang="en-US" sz="1800" u="none" cap="none" strike="noStrike">
                <a:solidFill>
                  <a:schemeClr val="dk1"/>
                </a:solidFill>
                <a:latin typeface="Arial"/>
                <a:ea typeface="Arial"/>
                <a:cs typeface="Arial"/>
                <a:sym typeface="Arial"/>
              </a:rPr>
              <a:t>oversimplify</a:t>
            </a:r>
            <a:r>
              <a:rPr b="0" i="1" lang="en-US" sz="1800" u="none" cap="none" strike="noStrike">
                <a:solidFill>
                  <a:schemeClr val="dk1"/>
                </a:solidFill>
                <a:latin typeface="Arial"/>
                <a:ea typeface="Arial"/>
                <a:cs typeface="Arial"/>
                <a:sym typeface="Arial"/>
              </a:rPr>
              <a:t> complex processes or </a:t>
            </a:r>
            <a:r>
              <a:rPr b="1" i="1" lang="en-US" sz="1800" u="none" cap="none" strike="noStrike">
                <a:solidFill>
                  <a:schemeClr val="dk1"/>
                </a:solidFill>
                <a:latin typeface="Arial"/>
                <a:ea typeface="Arial"/>
                <a:cs typeface="Arial"/>
                <a:sym typeface="Arial"/>
              </a:rPr>
              <a:t>miss</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nuanced</a:t>
            </a:r>
            <a:r>
              <a:rPr b="0" i="1" lang="en-US" sz="1800" u="none" cap="none" strike="noStrike">
                <a:solidFill>
                  <a:schemeClr val="dk1"/>
                </a:solidFill>
                <a:latin typeface="Arial"/>
                <a:ea typeface="Arial"/>
                <a:cs typeface="Arial"/>
                <a:sym typeface="Arial"/>
              </a:rPr>
              <a:t> details</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r>
              <a:rPr b="0" i="1" lang="en-US" sz="1800" u="none" cap="none" strike="noStrike">
                <a:solidFill>
                  <a:schemeClr val="dk1"/>
                </a:solidFill>
                <a:latin typeface="Arial"/>
                <a:ea typeface="Arial"/>
                <a:cs typeface="Arial"/>
                <a:sym typeface="Arial"/>
              </a:rPr>
              <a:t>While AI </a:t>
            </a:r>
            <a:r>
              <a:rPr b="1" i="1" lang="en-US" sz="1800" u="none" cap="none" strike="noStrike">
                <a:solidFill>
                  <a:schemeClr val="dk1"/>
                </a:solidFill>
                <a:latin typeface="Arial"/>
                <a:ea typeface="Arial"/>
                <a:cs typeface="Arial"/>
                <a:sym typeface="Arial"/>
              </a:rPr>
              <a:t>excels</a:t>
            </a:r>
            <a:r>
              <a:rPr b="0" i="1" lang="en-US" sz="1800" u="none" cap="none" strike="noStrike">
                <a:solidFill>
                  <a:schemeClr val="dk1"/>
                </a:solidFill>
                <a:latin typeface="Arial"/>
                <a:ea typeface="Arial"/>
                <a:cs typeface="Arial"/>
                <a:sym typeface="Arial"/>
              </a:rPr>
              <a:t> at processing </a:t>
            </a:r>
            <a:r>
              <a:rPr b="1" i="1" lang="en-US" sz="1800" u="none" cap="none" strike="noStrike">
                <a:solidFill>
                  <a:schemeClr val="dk1"/>
                </a:solidFill>
                <a:latin typeface="Arial"/>
                <a:ea typeface="Arial"/>
                <a:cs typeface="Arial"/>
                <a:sym typeface="Arial"/>
              </a:rPr>
              <a:t>information</a:t>
            </a:r>
            <a:r>
              <a:rPr b="0" i="1" lang="en-US" sz="1800" u="none" cap="none" strike="noStrike">
                <a:solidFill>
                  <a:schemeClr val="dk1"/>
                </a:solidFill>
                <a:latin typeface="Arial"/>
                <a:ea typeface="Arial"/>
                <a:cs typeface="Arial"/>
                <a:sym typeface="Arial"/>
              </a:rPr>
              <a:t> and </a:t>
            </a:r>
            <a:r>
              <a:rPr b="1" i="1" lang="en-US" sz="1800" u="none" cap="none" strike="noStrike">
                <a:solidFill>
                  <a:schemeClr val="dk1"/>
                </a:solidFill>
                <a:latin typeface="Arial"/>
                <a:ea typeface="Arial"/>
                <a:cs typeface="Arial"/>
                <a:sym typeface="Arial"/>
              </a:rPr>
              <a:t>generating</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solutions</a:t>
            </a:r>
            <a:r>
              <a:rPr b="0" i="1" lang="en-US" sz="1800" u="none" cap="none" strike="noStrike">
                <a:solidFill>
                  <a:schemeClr val="dk1"/>
                </a:solidFill>
                <a:latin typeface="Arial"/>
                <a:ea typeface="Arial"/>
                <a:cs typeface="Arial"/>
                <a:sym typeface="Arial"/>
              </a:rPr>
              <a:t>, our </a:t>
            </a:r>
            <a:r>
              <a:rPr b="1" i="1" lang="en-US" sz="1800" u="none" cap="none" strike="noStrike">
                <a:solidFill>
                  <a:schemeClr val="dk1"/>
                </a:solidFill>
                <a:latin typeface="Arial"/>
                <a:ea typeface="Arial"/>
                <a:cs typeface="Arial"/>
                <a:sym typeface="Arial"/>
              </a:rPr>
              <a:t>oversight</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creativity</a:t>
            </a:r>
            <a:r>
              <a:rPr b="0" i="1" lang="en-US" sz="1800" u="none" cap="none" strike="noStrike">
                <a:solidFill>
                  <a:schemeClr val="dk1"/>
                </a:solidFill>
                <a:latin typeface="Arial"/>
                <a:ea typeface="Arial"/>
                <a:cs typeface="Arial"/>
                <a:sym typeface="Arial"/>
              </a:rPr>
              <a:t>, and </a:t>
            </a:r>
            <a:r>
              <a:rPr b="1" i="1" lang="en-US" sz="1800" u="none" cap="none" strike="noStrike">
                <a:solidFill>
                  <a:schemeClr val="dk1"/>
                </a:solidFill>
                <a:latin typeface="Arial"/>
                <a:ea typeface="Arial"/>
                <a:cs typeface="Arial"/>
                <a:sym typeface="Arial"/>
              </a:rPr>
              <a:t>ethical</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reasoning</a:t>
            </a:r>
            <a:r>
              <a:rPr b="0" i="1" lang="en-US" sz="1800" u="none" cap="none" strike="noStrike">
                <a:solidFill>
                  <a:schemeClr val="dk1"/>
                </a:solidFill>
                <a:latin typeface="Arial"/>
                <a:ea typeface="Arial"/>
                <a:cs typeface="Arial"/>
                <a:sym typeface="Arial"/>
              </a:rPr>
              <a:t> remain </a:t>
            </a:r>
            <a:r>
              <a:rPr b="1" i="1" lang="en-US" sz="1800" u="none" cap="none" strike="noStrike">
                <a:solidFill>
                  <a:schemeClr val="dk1"/>
                </a:solidFill>
                <a:latin typeface="Arial"/>
                <a:ea typeface="Arial"/>
                <a:cs typeface="Arial"/>
                <a:sym typeface="Arial"/>
              </a:rPr>
              <a:t>indispensable</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77" name="Google Shape;177;g33efe24eb5a_0_49" title="rAIphie_asee.png"/>
          <p:cNvPicPr preferRelativeResize="0"/>
          <p:nvPr/>
        </p:nvPicPr>
        <p:blipFill rotWithShape="1">
          <a:blip r:embed="rId4">
            <a:alphaModFix/>
          </a:blip>
          <a:srcRect b="0" l="0" r="0" t="0"/>
          <a:stretch/>
        </p:blipFill>
        <p:spPr>
          <a:xfrm>
            <a:off x="7696325" y="829350"/>
            <a:ext cx="4343275" cy="5581549"/>
          </a:xfrm>
          <a:prstGeom prst="rect">
            <a:avLst/>
          </a:prstGeom>
          <a:noFill/>
          <a:ln>
            <a:noFill/>
          </a:ln>
        </p:spPr>
      </p:pic>
      <p:pic>
        <p:nvPicPr>
          <p:cNvPr id="178" name="Google Shape;178;g33efe24eb5a_0_49" title="rAIphie_logo.png"/>
          <p:cNvPicPr preferRelativeResize="0"/>
          <p:nvPr/>
        </p:nvPicPr>
        <p:blipFill rotWithShape="1">
          <a:blip r:embed="rId5">
            <a:alphaModFix/>
          </a:blip>
          <a:srcRect b="0" l="0" r="0" t="0"/>
          <a:stretch/>
        </p:blipFill>
        <p:spPr>
          <a:xfrm>
            <a:off x="10578949" y="-36875"/>
            <a:ext cx="1496175" cy="1392075"/>
          </a:xfrm>
          <a:prstGeom prst="rect">
            <a:avLst/>
          </a:prstGeom>
          <a:noFill/>
          <a:ln>
            <a:noFill/>
          </a:ln>
        </p:spPr>
      </p:pic>
      <p:pic>
        <p:nvPicPr>
          <p:cNvPr id="179" name="Google Shape;179;g33efe24eb5a_0_49"/>
          <p:cNvPicPr preferRelativeResize="0"/>
          <p:nvPr/>
        </p:nvPicPr>
        <p:blipFill rotWithShape="1">
          <a:blip r:embed="rId6">
            <a:alphaModFix/>
          </a:blip>
          <a:srcRect b="0" l="0" r="0" t="0"/>
          <a:stretch/>
        </p:blipFill>
        <p:spPr>
          <a:xfrm>
            <a:off x="-5446825" y="1754975"/>
            <a:ext cx="3913925" cy="2283501"/>
          </a:xfrm>
          <a:prstGeom prst="rect">
            <a:avLst/>
          </a:prstGeom>
          <a:noFill/>
          <a:ln>
            <a:noFill/>
          </a:ln>
        </p:spPr>
      </p:pic>
      <p:pic>
        <p:nvPicPr>
          <p:cNvPr id="180" name="Google Shape;180;g33efe24eb5a_0_49" title="Screenshot 2025-03-11 at 9.15.12 AM.png"/>
          <p:cNvPicPr preferRelativeResize="0"/>
          <p:nvPr/>
        </p:nvPicPr>
        <p:blipFill rotWithShape="1">
          <a:blip r:embed="rId7">
            <a:alphaModFix/>
          </a:blip>
          <a:srcRect b="0" l="0" r="0" t="0"/>
          <a:stretch/>
        </p:blipFill>
        <p:spPr>
          <a:xfrm>
            <a:off x="-5311300" y="4397925"/>
            <a:ext cx="2338125" cy="2338125"/>
          </a:xfrm>
          <a:prstGeom prst="rect">
            <a:avLst/>
          </a:prstGeom>
          <a:noFill/>
          <a:ln>
            <a:noFill/>
          </a:ln>
        </p:spPr>
      </p:pic>
      <p:sp>
        <p:nvSpPr>
          <p:cNvPr id="181" name="Google Shape;181;g33efe24eb5a_0_49"/>
          <p:cNvSpPr txBox="1"/>
          <p:nvPr/>
        </p:nvSpPr>
        <p:spPr>
          <a:xfrm>
            <a:off x="6820000" y="6356700"/>
            <a:ext cx="5661600" cy="57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 Hodgkinson, “An Aeroelasticity Experiential Learning Activity with AI-Driven Comparative Analysis and Evaluation,” to be presented at ASEN 2025, Montreal, Canada, 2025.</a:t>
            </a:r>
            <a:endParaRPr b="0" i="0" sz="1000" u="none" cap="none" strike="noStrike">
              <a:solidFill>
                <a:schemeClr val="dk1"/>
              </a:solidFill>
              <a:latin typeface="Arial"/>
              <a:ea typeface="Arial"/>
              <a:cs typeface="Arial"/>
              <a:sym typeface="Arial"/>
            </a:endParaRPr>
          </a:p>
        </p:txBody>
      </p:sp>
      <p:sp>
        <p:nvSpPr>
          <p:cNvPr id="182" name="Google Shape;182;g33efe24eb5a_0_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2025-02-10T15:45:56Z</dcterms:created>
  <dc:creator>Casey Koehler</dc:creator>
</cp:coreProperties>
</file>